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20" r:id="rId3"/>
    <p:sldId id="268" r:id="rId4"/>
    <p:sldId id="284" r:id="rId5"/>
    <p:sldId id="329" r:id="rId6"/>
    <p:sldId id="317" r:id="rId7"/>
    <p:sldId id="318" r:id="rId8"/>
    <p:sldId id="319" r:id="rId9"/>
    <p:sldId id="271" r:id="rId10"/>
    <p:sldId id="275" r:id="rId11"/>
    <p:sldId id="328" r:id="rId12"/>
    <p:sldId id="291" r:id="rId13"/>
    <p:sldId id="330" r:id="rId14"/>
    <p:sldId id="300" r:id="rId15"/>
    <p:sldId id="272" r:id="rId16"/>
    <p:sldId id="321" r:id="rId17"/>
    <p:sldId id="322" r:id="rId18"/>
    <p:sldId id="294" r:id="rId19"/>
    <p:sldId id="295" r:id="rId20"/>
    <p:sldId id="296" r:id="rId21"/>
    <p:sldId id="324" r:id="rId22"/>
    <p:sldId id="323" r:id="rId23"/>
    <p:sldId id="327" r:id="rId24"/>
    <p:sldId id="25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309" autoAdjust="0"/>
    <p:restoredTop sz="94660"/>
  </p:normalViewPr>
  <p:slideViewPr>
    <p:cSldViewPr snapToGrid="0">
      <p:cViewPr>
        <p:scale>
          <a:sx n="60" d="100"/>
          <a:sy n="60" d="100"/>
        </p:scale>
        <p:origin x="-60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C8050-486E-4309-90F0-CFB4CA7E3767}" type="datetimeFigureOut">
              <a:rPr lang="es-CO" smtClean="0"/>
              <a:t>12/03/2021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1F755-2143-4B1B-BE08-A1FA949C769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767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4EC87-3E97-4095-B2F3-0FACFF6C47C5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874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0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9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1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1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5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0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6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F51EC-61C1-4115-A361-0A648FA544B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8CDFF-6054-4FE4-9FD5-AF096F91178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42" y="4462867"/>
            <a:ext cx="2856798" cy="879015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8072846" y="2116183"/>
            <a:ext cx="2508068" cy="23251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Picture 2" descr="C:\Users\ADMINI~1.HUS\AppData\Local\Tem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1" y="2276124"/>
            <a:ext cx="2296765" cy="22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/>
          <p:nvPr/>
        </p:nvSpPr>
        <p:spPr>
          <a:xfrm>
            <a:off x="2197906" y="2072735"/>
            <a:ext cx="4392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es-CO" sz="1400" dirty="0">
              <a:latin typeface="Arial" pitchFamily="34" charset="0"/>
              <a:cs typeface="Arial" pitchFamily="34" charset="0"/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147465" y="548721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Derechos y Deberes</a:t>
            </a:r>
            <a:endParaRPr lang="es-CO" sz="3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775059" y="1186920"/>
            <a:ext cx="2649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Resolución 438 (2 mayo 2020)</a:t>
            </a:r>
            <a:endParaRPr lang="en-U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0" y="1665995"/>
            <a:ext cx="10101943" cy="45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465" t="21139" r="11072" b="58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23799" r="17112" b="374"/>
          <a:stretch/>
        </p:blipFill>
        <p:spPr>
          <a:xfrm>
            <a:off x="6383648" y="961581"/>
            <a:ext cx="5568824" cy="30826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r="9223"/>
          <a:stretch/>
        </p:blipFill>
        <p:spPr>
          <a:xfrm>
            <a:off x="0" y="3263567"/>
            <a:ext cx="6383648" cy="35944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837714" y="4506686"/>
            <a:ext cx="24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Vinculo II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4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36" y="1999214"/>
            <a:ext cx="3042505" cy="30058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16024" r="1452" b="27340"/>
          <a:stretch/>
        </p:blipFill>
        <p:spPr>
          <a:xfrm>
            <a:off x="1201783" y="2718368"/>
            <a:ext cx="5708469" cy="15675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468879" y="4285911"/>
            <a:ext cx="317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Dolor como quinto signo vital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216189" y="5005063"/>
            <a:ext cx="254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Parto Humanizado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4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0" y="1733228"/>
            <a:ext cx="4644126" cy="46441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58" y="2697816"/>
            <a:ext cx="4381767" cy="20483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035634" y="4320030"/>
            <a:ext cx="3709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130 CI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87 Seguimientos (COVID) 53%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r="20733" b="19678"/>
          <a:stretch/>
        </p:blipFill>
        <p:spPr bwMode="auto">
          <a:xfrm>
            <a:off x="6915696" y="770479"/>
            <a:ext cx="3898692" cy="1925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991593" y="6192688"/>
            <a:ext cx="30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Talleres e Intervenciones</a:t>
            </a:r>
          </a:p>
        </p:txBody>
      </p:sp>
    </p:spTree>
    <p:extLst>
      <p:ext uri="{BB962C8B-B14F-4D97-AF65-F5344CB8AC3E}">
        <p14:creationId xmlns:p14="http://schemas.microsoft.com/office/powerpoint/2010/main" val="33359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/>
          <p:nvPr/>
        </p:nvSpPr>
        <p:spPr>
          <a:xfrm>
            <a:off x="2197906" y="207273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endParaRPr lang="es-CO" dirty="0"/>
          </a:p>
        </p:txBody>
      </p:sp>
      <p:pic>
        <p:nvPicPr>
          <p:cNvPr id="7" name="Imagen 6" descr="WhatsApp Image 2020-06-12 at 7.28.46 AM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4" b="87115" l="8875" r="90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7" t="9011" r="9679" b="12562"/>
          <a:stretch/>
        </p:blipFill>
        <p:spPr>
          <a:xfrm>
            <a:off x="472740" y="1546023"/>
            <a:ext cx="4288738" cy="4048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img_72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6" y="811454"/>
            <a:ext cx="2286000" cy="27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Apoyo-psic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31" y="1546023"/>
            <a:ext cx="3960989" cy="288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1412007" y="5500112"/>
            <a:ext cx="297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Vuelo del Colibrí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068719" y="3584839"/>
            <a:ext cx="210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338539" y="4443629"/>
            <a:ext cx="278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Vínculo II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r="38937"/>
          <a:stretch/>
        </p:blipFill>
        <p:spPr>
          <a:xfrm>
            <a:off x="1251805" y="1907178"/>
            <a:ext cx="3902968" cy="347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19" y="1805417"/>
            <a:ext cx="4330901" cy="288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uadroTexto 3"/>
          <p:cNvSpPr txBox="1"/>
          <p:nvPr/>
        </p:nvSpPr>
        <p:spPr>
          <a:xfrm>
            <a:off x="1999685" y="5366955"/>
            <a:ext cx="240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Estrategia Hojas verdes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89076" y="4687434"/>
            <a:ext cx="3439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Licencia de luto (Planta)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Espacio de luto (Contratistas)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092" t="14038" r="41634" b="59573"/>
          <a:stretch/>
        </p:blipFill>
        <p:spPr>
          <a:xfrm>
            <a:off x="204952" y="3549313"/>
            <a:ext cx="6400799" cy="225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092" t="59871" r="42080" b="15129"/>
          <a:stretch/>
        </p:blipFill>
        <p:spPr>
          <a:xfrm>
            <a:off x="5297772" y="1562858"/>
            <a:ext cx="6276832" cy="2160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147465" y="548721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Hojas verdes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268294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7223" b="24721"/>
          <a:stretch/>
        </p:blipFill>
        <p:spPr>
          <a:xfrm>
            <a:off x="6336709" y="0"/>
            <a:ext cx="5855291" cy="349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b="7501"/>
          <a:stretch/>
        </p:blipFill>
        <p:spPr>
          <a:xfrm>
            <a:off x="0" y="3505200"/>
            <a:ext cx="6397323" cy="338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23" y="3422651"/>
            <a:ext cx="5794677" cy="3524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 descr="160263909229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>
          <a:xfrm>
            <a:off x="0" y="-1"/>
            <a:ext cx="6362700" cy="355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951252"/>
            <a:ext cx="3213100" cy="86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/>
          <a:stretch/>
        </p:blipFill>
        <p:spPr>
          <a:xfrm>
            <a:off x="6397321" y="57149"/>
            <a:ext cx="5794677" cy="327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 descr="16026404341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3263900"/>
            <a:ext cx="5854701" cy="359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160264043405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2909"/>
            <a:ext cx="6324600" cy="396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/>
          <a:stretch/>
        </p:blipFill>
        <p:spPr>
          <a:xfrm>
            <a:off x="0" y="0"/>
            <a:ext cx="6397323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951252"/>
            <a:ext cx="3213100" cy="86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0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550877" y="593545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POLÍTICA HUMANIZACIÓN</a:t>
            </a:r>
            <a:endParaRPr lang="es-CO" sz="3200" dirty="0"/>
          </a:p>
        </p:txBody>
      </p:sp>
      <p:pic>
        <p:nvPicPr>
          <p:cNvPr id="7" name="Imagen 6" descr="unnamed (1)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0"/>
          <a:stretch/>
        </p:blipFill>
        <p:spPr>
          <a:xfrm>
            <a:off x="770873" y="1966207"/>
            <a:ext cx="4337155" cy="299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 redondeado"/>
          <p:cNvSpPr/>
          <p:nvPr/>
        </p:nvSpPr>
        <p:spPr>
          <a:xfrm>
            <a:off x="5707117" y="1950497"/>
            <a:ext cx="5770180" cy="30269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6001407" y="2202689"/>
            <a:ext cx="5181600" cy="3269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1800" dirty="0">
                <a:latin typeface="Arial" panose="020B0604020202020204" pitchFamily="34" charset="0"/>
                <a:cs typeface="Arial" panose="020B0604020202020204" pitchFamily="34" charset="0"/>
              </a:rPr>
              <a:t>“La E.S.E Hospital Departamental Universitario del Quindío San Juan de Dios centra su atención humanizada en el paciente, la familia y los colaboradores,  brindando calidez, amabilidad, información  y bienestar en la atención,  respetando los derechos del paciente, respetando  su dignidad en la atención, manejando adecuadamente el dolor e  interviniendo el duelo”.</a:t>
            </a:r>
            <a:endParaRPr lang="es-ES_trad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9948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6026391267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64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160263915464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23333"/>
          <a:stretch/>
        </p:blipFill>
        <p:spPr>
          <a:xfrm>
            <a:off x="5994400" y="0"/>
            <a:ext cx="6197600" cy="375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 descr="160264029523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1" r="13857"/>
          <a:stretch/>
        </p:blipFill>
        <p:spPr>
          <a:xfrm>
            <a:off x="-1" y="3568700"/>
            <a:ext cx="6375401" cy="328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 descr="160264029495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t="24444" r="14166" b="-24444"/>
          <a:stretch/>
        </p:blipFill>
        <p:spPr>
          <a:xfrm>
            <a:off x="6079066" y="3652212"/>
            <a:ext cx="6112933" cy="428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3116352"/>
            <a:ext cx="3213100" cy="86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60264029517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/>
          <a:stretch/>
        </p:blipFill>
        <p:spPr>
          <a:xfrm rot="5400000">
            <a:off x="7058143" y="930595"/>
            <a:ext cx="4790875" cy="493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551" y="5211814"/>
            <a:ext cx="1860240" cy="49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66057" y="204446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2020: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Se realizó un total de 51 intervenciones a un 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total de 349 personas en 24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servicios</a:t>
            </a:r>
          </a:p>
          <a:p>
            <a:pPr algn="just"/>
            <a:endParaRPr lang="es-E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2021: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Se han realizado un total de 22 intervenciones a un total de 243 personas</a:t>
            </a:r>
          </a:p>
          <a:p>
            <a:pPr algn="just"/>
            <a:endParaRPr lang="es-E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Despliegue 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programa Humanización dimensión cliente interno y cliente externo, inteligencia emocional, resolución de conflictos, trabajo en equipo, comunicación asertiva, </a:t>
            </a:r>
            <a:r>
              <a:rPr lang="es-ES" dirty="0" smtClean="0">
                <a:solidFill>
                  <a:srgbClr val="222222"/>
                </a:solidFill>
                <a:latin typeface="Arial" panose="020B0604020202020204" pitchFamily="34" charset="0"/>
              </a:rPr>
              <a:t>liderazgo </a:t>
            </a:r>
            <a:r>
              <a:rPr lang="es-ES" dirty="0">
                <a:solidFill>
                  <a:srgbClr val="222222"/>
                </a:solidFill>
                <a:latin typeface="Arial" panose="020B0604020202020204" pitchFamily="34" charset="0"/>
              </a:rPr>
              <a:t>y adaptación al cambio.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44" t="18661" r="12718" b="15089"/>
          <a:stretch/>
        </p:blipFill>
        <p:spPr>
          <a:xfrm>
            <a:off x="718456" y="1632857"/>
            <a:ext cx="11103429" cy="48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33418" y="527062"/>
            <a:ext cx="5357425" cy="721299"/>
          </a:xfrm>
        </p:spPr>
        <p:txBody>
          <a:bodyPr>
            <a:noAutofit/>
          </a:bodyPr>
          <a:lstStyle/>
          <a:p>
            <a:pPr algn="ctr"/>
            <a:r>
              <a:rPr lang="es-CO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PUMP TUCI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084749" y="3943660"/>
            <a:ext cx="184731" cy="362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758" dirty="0"/>
          </a:p>
        </p:txBody>
      </p:sp>
      <p:pic>
        <p:nvPicPr>
          <p:cNvPr id="3" name="Imagen 2" descr="Kawak_mejoramiento-m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675" y="2702130"/>
            <a:ext cx="2256335" cy="2423472"/>
          </a:xfrm>
          <a:prstGeom prst="rect">
            <a:avLst/>
          </a:prstGeom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864114"/>
              </p:ext>
            </p:extLst>
          </p:nvPr>
        </p:nvGraphicFramePr>
        <p:xfrm>
          <a:off x="4784983" y="1801281"/>
          <a:ext cx="3210988" cy="1410591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274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75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59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635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PUMP OM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FUENTE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endParaRPr lang="es-E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COMPLETA</a:t>
                      </a:r>
                      <a:endParaRPr lang="es-E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975889490"/>
                  </a:ext>
                </a:extLst>
              </a:tr>
              <a:tr h="248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</a:rPr>
                        <a:t> </a:t>
                      </a:r>
                      <a:r>
                        <a:rPr lang="es-ES" sz="1400" dirty="0" smtClean="0">
                          <a:effectLst/>
                          <a:latin typeface="+mn-lt"/>
                        </a:rPr>
                        <a:t>ACREDITACIÓN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11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</a:rPr>
                        <a:t>PAMEC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8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705825115"/>
                  </a:ext>
                </a:extLst>
              </a:tr>
            </a:tbl>
          </a:graphicData>
        </a:graphic>
      </p:graphicFrame>
      <p:pic>
        <p:nvPicPr>
          <p:cNvPr id="11" name="Picture 2" descr="C:\Users\hospital.HUSDA\Desktop\Imagen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r="74273" b="11498"/>
          <a:stretch/>
        </p:blipFill>
        <p:spPr bwMode="auto">
          <a:xfrm>
            <a:off x="0" y="2003766"/>
            <a:ext cx="2717105" cy="38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682974"/>
              </p:ext>
            </p:extLst>
          </p:nvPr>
        </p:nvGraphicFramePr>
        <p:xfrm>
          <a:off x="3259016" y="4153708"/>
          <a:ext cx="2918438" cy="148212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9508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7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32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TUCI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3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DIMENSIÓN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endParaRPr lang="es-E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975889490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</a:rPr>
                        <a:t> </a:t>
                      </a:r>
                      <a:r>
                        <a:rPr lang="es-ES" sz="1400" dirty="0" smtClean="0">
                          <a:effectLst/>
                          <a:latin typeface="+mn-lt"/>
                        </a:rPr>
                        <a:t>CLIENTE EXTERNO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7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CLIENTE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INTERNO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</a:rPr>
                        <a:t>15</a:t>
                      </a:r>
                      <a:endParaRPr lang="es-E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7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es-ES" sz="1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3405" marR="43405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6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95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550877" y="593545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¿Qué es el programa de humanización ?</a:t>
            </a:r>
            <a:endParaRPr lang="es-CO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11" y="1385633"/>
            <a:ext cx="6389387" cy="44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hospital.HUSDA\Downloads\DADEDIDODU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52" y="375104"/>
            <a:ext cx="4416268" cy="13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98" y="2087693"/>
            <a:ext cx="9373207" cy="350030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30198" y="4041614"/>
            <a:ext cx="133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15 Indicadores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9605828" y="4041614"/>
            <a:ext cx="129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23 Indicadores</a:t>
            </a:r>
          </a:p>
        </p:txBody>
      </p:sp>
    </p:spTree>
    <p:extLst>
      <p:ext uri="{BB962C8B-B14F-4D97-AF65-F5344CB8AC3E}">
        <p14:creationId xmlns:p14="http://schemas.microsoft.com/office/powerpoint/2010/main" val="5138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/>
          <p:nvPr/>
        </p:nvSpPr>
        <p:spPr>
          <a:xfrm>
            <a:off x="2197906" y="207273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endParaRPr lang="es-CO" dirty="0"/>
          </a:p>
        </p:txBody>
      </p:sp>
      <p:pic>
        <p:nvPicPr>
          <p:cNvPr id="2" name="Imagen 1" descr="Captura de Pantalla 2020-06-12 a la(s) 7.46.06 a. m.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" b="97710" l="0" r="100000">
                        <a14:foregroundMark x1="42754" y1="74809" x2="42754" y2="74809"/>
                        <a14:foregroundMark x1="79348" y1="22137" x2="79348" y2="22137"/>
                        <a14:foregroundMark x1="75000" y1="58779" x2="75000" y2="58779"/>
                        <a14:foregroundMark x1="79348" y1="80153" x2="79348" y2="80153"/>
                        <a14:foregroundMark x1="57971" y1="80916" x2="57971" y2="80916"/>
                        <a14:foregroundMark x1="82971" y1="61069" x2="82971" y2="61069"/>
                        <a14:foregroundMark x1="71014" y1="73282" x2="71014" y2="73282"/>
                        <a14:foregroundMark x1="69928" y1="77099" x2="69928" y2="77099"/>
                        <a14:foregroundMark x1="75362" y1="67939" x2="75362" y2="67939"/>
                        <a14:foregroundMark x1="60507" y1="65649" x2="60507" y2="65649"/>
                        <a14:foregroundMark x1="85145" y1="18321" x2="85145" y2="18321"/>
                        <a14:foregroundMark x1="85870" y1="60305" x2="85870" y2="6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76" y="3400757"/>
            <a:ext cx="3340946" cy="158573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56" y="354522"/>
            <a:ext cx="2145041" cy="23645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b="14381"/>
          <a:stretch/>
        </p:blipFill>
        <p:spPr>
          <a:xfrm>
            <a:off x="1159725" y="2072734"/>
            <a:ext cx="3886451" cy="212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31" y="1501993"/>
            <a:ext cx="2775215" cy="274177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123212" y="2591698"/>
            <a:ext cx="188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Campaña del Silencio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606618" y="4157826"/>
            <a:ext cx="286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Acompañamiento espiritual y psicológico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83030" y="4986496"/>
            <a:ext cx="311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Ludobiblioteca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Hansel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Gretel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015829" y="4385147"/>
            <a:ext cx="218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Parto Humanizado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/>
          <p:nvPr/>
        </p:nvSpPr>
        <p:spPr>
          <a:xfrm>
            <a:off x="2197906" y="2072735"/>
            <a:ext cx="4392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es-CO" sz="1400" dirty="0">
              <a:latin typeface="Arial" pitchFamily="34" charset="0"/>
              <a:cs typeface="Arial" pitchFamily="34" charset="0"/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147465" y="548721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Reconocimiento</a:t>
            </a:r>
            <a:endParaRPr lang="es-CO" sz="3200" dirty="0"/>
          </a:p>
        </p:txBody>
      </p:sp>
      <p:pic>
        <p:nvPicPr>
          <p:cNvPr id="2" name="Imagen 1" descr="DIPLOMA PENSIONADOS_ASISTENCIA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4" y="1624892"/>
            <a:ext cx="5621598" cy="441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 descr="DIPLOMA PENSIONADOS_ADMINISTRATIVO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39" y="1621628"/>
            <a:ext cx="5712710" cy="4485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64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/>
          <p:nvPr/>
        </p:nvSpPr>
        <p:spPr>
          <a:xfrm>
            <a:off x="2197906" y="2072735"/>
            <a:ext cx="4392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es-CO" sz="1400" dirty="0">
              <a:latin typeface="Arial" pitchFamily="34" charset="0"/>
              <a:cs typeface="Arial" pitchFamily="34" charset="0"/>
            </a:endParaRPr>
          </a:p>
          <a:p>
            <a:endParaRPr lang="es-CO" dirty="0"/>
          </a:p>
          <a:p>
            <a:endParaRPr lang="es-CO" dirty="0"/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3147465" y="548721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Reconocimiento</a:t>
            </a:r>
            <a:endParaRPr lang="es-CO" sz="32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72" y="2047398"/>
            <a:ext cx="2233822" cy="293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37" y="2047398"/>
            <a:ext cx="2233822" cy="293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21" y="2015799"/>
            <a:ext cx="2259206" cy="297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0" y="2015799"/>
            <a:ext cx="2259206" cy="297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72221" t="37232" r="8503" b="38661"/>
          <a:stretch/>
        </p:blipFill>
        <p:spPr>
          <a:xfrm>
            <a:off x="2793326" y="5314894"/>
            <a:ext cx="1983036" cy="139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9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800436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37" y="0"/>
            <a:ext cx="6399134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820194" y="6257109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Píldoras de Bienestar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CuadroTexto"/>
          <p:cNvSpPr txBox="1"/>
          <p:nvPr/>
        </p:nvSpPr>
        <p:spPr>
          <a:xfrm>
            <a:off x="2197906" y="2072735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  <a:p>
            <a:endParaRPr lang="es-CO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147465" y="548721"/>
            <a:ext cx="59046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CO" sz="3200" b="1" dirty="0" smtClean="0"/>
              <a:t>Derechos y Deberes</a:t>
            </a:r>
            <a:endParaRPr lang="es-CO" sz="3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775059" y="1186920"/>
            <a:ext cx="2649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Resolución 087 (febrero 2021)</a:t>
            </a:r>
            <a:endParaRPr lang="en-US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93" y="1979008"/>
            <a:ext cx="9473598" cy="419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4122</TotalTime>
  <Words>251</Words>
  <Application>Microsoft Office PowerPoint</Application>
  <PresentationFormat>Personalizado</PresentationFormat>
  <Paragraphs>61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PUMP TUCI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 (Negrita, Arial 26)</dc:title>
  <dc:creator>Silvia Martin</dc:creator>
  <cp:lastModifiedBy>husda</cp:lastModifiedBy>
  <cp:revision>131</cp:revision>
  <dcterms:created xsi:type="dcterms:W3CDTF">2020-06-16T13:25:49Z</dcterms:created>
  <dcterms:modified xsi:type="dcterms:W3CDTF">2021-03-12T16:36:36Z</dcterms:modified>
</cp:coreProperties>
</file>