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698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781-7408-44C7-BE25-B63021C12432}" type="datetimeFigureOut">
              <a:rPr lang="es-CO" smtClean="0"/>
              <a:t>12/03/2021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E975-1229-4069-ABC7-2F8B93D5BD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8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F1C6-8461-4B89-8F97-5B2F167CEB5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2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 idx="4294967295"/>
          </p:nvPr>
        </p:nvSpPr>
        <p:spPr>
          <a:xfrm>
            <a:off x="6169270" y="2145323"/>
            <a:ext cx="5905500" cy="940572"/>
          </a:xfrm>
        </p:spPr>
        <p:txBody>
          <a:bodyPr>
            <a:normAutofit/>
          </a:bodyPr>
          <a:lstStyle/>
          <a:p>
            <a:pPr algn="ctr"/>
            <a:r>
              <a:rPr lang="es-CO" sz="2600" b="1" dirty="0">
                <a:latin typeface="Arial" panose="020B0604020202020204" pitchFamily="34" charset="0"/>
                <a:cs typeface="Arial" panose="020B0604020202020204" pitchFamily="34" charset="0"/>
              </a:rPr>
              <a:t>EJE RESPONSABILIDAD </a:t>
            </a:r>
            <a:r>
              <a:rPr lang="es-C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s-CO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38" y="2813538"/>
            <a:ext cx="2779442" cy="24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CuadroTexto">
            <a:extLst>
              <a:ext uri="{FF2B5EF4-FFF2-40B4-BE49-F238E27FC236}">
                <a16:creationId xmlns:a16="http://schemas.microsoft.com/office/drawing/2014/main" xmlns="" id="{43337E74-370F-437D-9DE8-04D05A5C10D4}"/>
              </a:ext>
            </a:extLst>
          </p:cNvPr>
          <p:cNvSpPr txBox="1"/>
          <p:nvPr/>
        </p:nvSpPr>
        <p:spPr>
          <a:xfrm>
            <a:off x="5571084" y="17728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94 CuadroTexto">
            <a:extLst>
              <a:ext uri="{FF2B5EF4-FFF2-40B4-BE49-F238E27FC236}">
                <a16:creationId xmlns:a16="http://schemas.microsoft.com/office/drawing/2014/main" xmlns="" id="{25FABDEC-C096-4616-AFD6-0EBF59B4CF6C}"/>
              </a:ext>
            </a:extLst>
          </p:cNvPr>
          <p:cNvSpPr txBox="1"/>
          <p:nvPr/>
        </p:nvSpPr>
        <p:spPr>
          <a:xfrm>
            <a:off x="3540369" y="597603"/>
            <a:ext cx="8288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PLAN ESTRATÉGICO DE RESPONSABILIDAD SOCIAL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CÓDIGO PL-MP-05, VERSIÓN 1, VIGENTE JUNIO 17 DE 2020. </a:t>
            </a:r>
          </a:p>
        </p:txBody>
      </p:sp>
      <p:pic>
        <p:nvPicPr>
          <p:cNvPr id="9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96543734-F808-4769-BD1E-A3B491E4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86" y="1772817"/>
            <a:ext cx="8198827" cy="38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145242" y="43221"/>
            <a:ext cx="0" cy="68580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3899127" y="42220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45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BAA7783C-BC1C-4DF0-8B1B-16D309008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2" t="25000" b="50000"/>
          <a:stretch/>
        </p:blipFill>
        <p:spPr bwMode="auto">
          <a:xfrm>
            <a:off x="683394" y="2042575"/>
            <a:ext cx="1437913" cy="6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 CuadroTexto">
            <a:extLst>
              <a:ext uri="{FF2B5EF4-FFF2-40B4-BE49-F238E27FC236}">
                <a16:creationId xmlns:a16="http://schemas.microsoft.com/office/drawing/2014/main" xmlns="" id="{D9A5D8E1-5FA3-4B31-B3D1-190CD13BDACC}"/>
              </a:ext>
            </a:extLst>
          </p:cNvPr>
          <p:cNvSpPr txBox="1"/>
          <p:nvPr/>
        </p:nvSpPr>
        <p:spPr>
          <a:xfrm>
            <a:off x="2717845" y="1915793"/>
            <a:ext cx="2362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Sendero ecológico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Gelificación de fluidos corporales de alto riesgo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Campaña “Yo cuido mi hospital como cuido mi casa”.</a:t>
            </a:r>
          </a:p>
        </p:txBody>
      </p:sp>
      <p:sp>
        <p:nvSpPr>
          <p:cNvPr id="49" name="8 CuadroTexto">
            <a:extLst>
              <a:ext uri="{FF2B5EF4-FFF2-40B4-BE49-F238E27FC236}">
                <a16:creationId xmlns:a16="http://schemas.microsoft.com/office/drawing/2014/main" xmlns="" id="{B3B03F2E-DD31-47CA-8E8F-3BAA808071F7}"/>
              </a:ext>
            </a:extLst>
          </p:cNvPr>
          <p:cNvSpPr txBox="1"/>
          <p:nvPr/>
        </p:nvSpPr>
        <p:spPr>
          <a:xfrm>
            <a:off x="884688" y="1635312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1.</a:t>
            </a:r>
          </a:p>
        </p:txBody>
      </p:sp>
      <p:pic>
        <p:nvPicPr>
          <p:cNvPr id="50" name="Picture 2" descr="D:\2018\INTERNO\CAMPAÑAS\Yo cuido mi Hospital\logo_ajustes.png">
            <a:extLst>
              <a:ext uri="{FF2B5EF4-FFF2-40B4-BE49-F238E27FC236}">
                <a16:creationId xmlns:a16="http://schemas.microsoft.com/office/drawing/2014/main" xmlns="" id="{99BDFFE4-00B9-4A98-A5DE-A96DEA70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4" y="2813046"/>
            <a:ext cx="1378563" cy="13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FE06C796-4FA9-470A-9383-D401C3EB1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4" y="4229898"/>
            <a:ext cx="4836576" cy="1385145"/>
          </a:xfrm>
          <a:prstGeom prst="rect">
            <a:avLst/>
          </a:prstGeom>
        </p:spPr>
      </p:pic>
      <p:sp>
        <p:nvSpPr>
          <p:cNvPr id="19" name="46 CuadroTexto">
            <a:extLst>
              <a:ext uri="{FF2B5EF4-FFF2-40B4-BE49-F238E27FC236}">
                <a16:creationId xmlns:a16="http://schemas.microsoft.com/office/drawing/2014/main" xmlns="" id="{7453EDD2-749E-4E0C-8F9C-15DE64216B63}"/>
              </a:ext>
            </a:extLst>
          </p:cNvPr>
          <p:cNvSpPr txBox="1"/>
          <p:nvPr/>
        </p:nvSpPr>
        <p:spPr>
          <a:xfrm>
            <a:off x="10323243" y="15288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20" name="Picture 5" descr="C:\Users\hospital.HUSDA\Desktop\257-2578904_gambar-toga-png-8-png-image-graduation.png">
            <a:extLst>
              <a:ext uri="{FF2B5EF4-FFF2-40B4-BE49-F238E27FC236}">
                <a16:creationId xmlns:a16="http://schemas.microsoft.com/office/drawing/2014/main" xmlns="" id="{834598B4-77AB-491C-A52F-25A5E4B0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37" y="1915793"/>
            <a:ext cx="926880" cy="5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F0F1F4AB-2CE3-4555-9D30-FB5CA42FC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7" r="8560" b="76859"/>
          <a:stretch/>
        </p:blipFill>
        <p:spPr bwMode="auto">
          <a:xfrm>
            <a:off x="6924757" y="1079290"/>
            <a:ext cx="1288431" cy="5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6 CuadroTexto">
            <a:extLst>
              <a:ext uri="{FF2B5EF4-FFF2-40B4-BE49-F238E27FC236}">
                <a16:creationId xmlns:a16="http://schemas.microsoft.com/office/drawing/2014/main" xmlns="" id="{25A878E3-3AD5-4CD4-93CA-DD90BE4DC809}"/>
              </a:ext>
            </a:extLst>
          </p:cNvPr>
          <p:cNvSpPr txBox="1"/>
          <p:nvPr/>
        </p:nvSpPr>
        <p:spPr>
          <a:xfrm>
            <a:off x="8339080" y="757556"/>
            <a:ext cx="241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Garantía de espacios formativos.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23" name="28 CuadroTexto">
            <a:extLst>
              <a:ext uri="{FF2B5EF4-FFF2-40B4-BE49-F238E27FC236}">
                <a16:creationId xmlns:a16="http://schemas.microsoft.com/office/drawing/2014/main" xmlns="" id="{950E5AB1-8FA4-4A33-A6B8-A2EF9C8D903D}"/>
              </a:ext>
            </a:extLst>
          </p:cNvPr>
          <p:cNvSpPr txBox="1"/>
          <p:nvPr/>
        </p:nvSpPr>
        <p:spPr>
          <a:xfrm>
            <a:off x="6696987" y="588279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2.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E0AB9D58-78DE-478A-8A2B-354EFA522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777" y="3200262"/>
            <a:ext cx="4387392" cy="14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145242" y="43221"/>
            <a:ext cx="0" cy="68580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10424650" y="101401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34" name="Picture 2" descr="C:\Users\administrativo.HUSJD\Downloads\comecoco acreditacion-02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3" t="78700" r="8599"/>
          <a:stretch/>
        </p:blipFill>
        <p:spPr bwMode="auto">
          <a:xfrm>
            <a:off x="6842479" y="840258"/>
            <a:ext cx="1325479" cy="5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8221479" y="1374637"/>
            <a:ext cx="31663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Tejiendo amor para nuestros usuarios mas chiquitos.</a:t>
            </a:r>
          </a:p>
          <a:p>
            <a:pPr marL="285750" indent="-285750">
              <a:buFontTx/>
              <a:buChar char="-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Ludobiblioteca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Hansel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Gretel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I~1.HUS\AppData\Local\Temp\logo hansel y gretel-0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26" y="1812595"/>
            <a:ext cx="1475053" cy="10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6999429" y="622665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4.</a:t>
            </a:r>
          </a:p>
        </p:txBody>
      </p:sp>
      <p:pic>
        <p:nvPicPr>
          <p:cNvPr id="22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37136E82-326B-47B5-944E-249E8AD2C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3" t="55232" b="26351"/>
          <a:stretch/>
        </p:blipFill>
        <p:spPr bwMode="auto">
          <a:xfrm>
            <a:off x="613986" y="1959413"/>
            <a:ext cx="1373979" cy="4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2 CuadroTexto">
            <a:extLst>
              <a:ext uri="{FF2B5EF4-FFF2-40B4-BE49-F238E27FC236}">
                <a16:creationId xmlns:a16="http://schemas.microsoft.com/office/drawing/2014/main" xmlns="" id="{2B61DE5F-8439-4518-990A-FF80A0386B0E}"/>
              </a:ext>
            </a:extLst>
          </p:cNvPr>
          <p:cNvSpPr txBox="1"/>
          <p:nvPr/>
        </p:nvSpPr>
        <p:spPr>
          <a:xfrm>
            <a:off x="1885067" y="1830608"/>
            <a:ext cx="3335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Foro con responsabilidad </a:t>
            </a:r>
          </a:p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      social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Programa radial “San Juan Te Informa”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Articulo “Ciencia y Salud”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 descr="C:\Users\administrativo.HUSJD\Desktop\san juan te informa-01(2).jpg">
            <a:extLst>
              <a:ext uri="{FF2B5EF4-FFF2-40B4-BE49-F238E27FC236}">
                <a16:creationId xmlns:a16="http://schemas.microsoft.com/office/drawing/2014/main" xmlns="" id="{D4390EE7-B3FC-4C8F-AE25-E0034DB6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5" y="2607484"/>
            <a:ext cx="835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9 CuadroTexto">
            <a:extLst>
              <a:ext uri="{FF2B5EF4-FFF2-40B4-BE49-F238E27FC236}">
                <a16:creationId xmlns:a16="http://schemas.microsoft.com/office/drawing/2014/main" xmlns="" id="{43044995-D9AA-41A9-AB4A-AB53DA8BEFFF}"/>
              </a:ext>
            </a:extLst>
          </p:cNvPr>
          <p:cNvSpPr txBox="1"/>
          <p:nvPr/>
        </p:nvSpPr>
        <p:spPr>
          <a:xfrm>
            <a:off x="706380" y="1599372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076F8A2-D51B-4E99-9361-C4E072543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918" y="4597753"/>
            <a:ext cx="3754348" cy="1109390"/>
          </a:xfrm>
          <a:prstGeom prst="rect">
            <a:avLst/>
          </a:prstGeom>
        </p:spPr>
      </p:pic>
      <p:pic>
        <p:nvPicPr>
          <p:cNvPr id="8" name="Picture 2" descr="Cómo crear Indicadores de Gestión?">
            <a:extLst>
              <a:ext uri="{FF2B5EF4-FFF2-40B4-BE49-F238E27FC236}">
                <a16:creationId xmlns:a16="http://schemas.microsoft.com/office/drawing/2014/main" xmlns="" id="{6EEA656A-B421-471F-B940-A1D56D683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4880" r="53973"/>
          <a:stretch/>
        </p:blipFill>
        <p:spPr bwMode="auto">
          <a:xfrm>
            <a:off x="2724661" y="3475054"/>
            <a:ext cx="1041711" cy="10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36E3875-27D7-49AE-AD4E-CD8301179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617" y="3266934"/>
            <a:ext cx="3561152" cy="8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096000" y="21610"/>
            <a:ext cx="0" cy="68580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Picture 2" descr="C:\Users\administrativo.HUSJD\Downloads\comecoco acreditacion-02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78731" r="61710" b="730"/>
          <a:stretch/>
        </p:blipFill>
        <p:spPr bwMode="auto">
          <a:xfrm>
            <a:off x="1104961" y="1959694"/>
            <a:ext cx="1847785" cy="6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696456" y="2830584"/>
            <a:ext cx="3397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Plan de trabajo conjunto.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Exaltación de experiencias exitosas.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663469" y="1772817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5.</a:t>
            </a:r>
          </a:p>
        </p:txBody>
      </p:sp>
      <p:pic>
        <p:nvPicPr>
          <p:cNvPr id="7" name="Picture 3" descr="C:\Users\hospital.HUSDA\Desktop\377-3774601_hr-projects-consulting-services-diseo-del-trabajo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7" y="1663643"/>
            <a:ext cx="1246928" cy="10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0A3FEA19-B9A9-4D15-B3E8-84A209E44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0" r="66475" b="27543"/>
          <a:stretch/>
        </p:blipFill>
        <p:spPr bwMode="auto">
          <a:xfrm>
            <a:off x="6906925" y="1009087"/>
            <a:ext cx="1870194" cy="4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17 CuadroTexto">
            <a:extLst>
              <a:ext uri="{FF2B5EF4-FFF2-40B4-BE49-F238E27FC236}">
                <a16:creationId xmlns:a16="http://schemas.microsoft.com/office/drawing/2014/main" xmlns="" id="{73BC95FC-5D0C-47CD-AC0B-1C651279A156}"/>
              </a:ext>
            </a:extLst>
          </p:cNvPr>
          <p:cNvSpPr txBox="1"/>
          <p:nvPr/>
        </p:nvSpPr>
        <p:spPr>
          <a:xfrm>
            <a:off x="8304634" y="1526596"/>
            <a:ext cx="278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Referenciación experiencias exitosas.</a:t>
            </a:r>
          </a:p>
        </p:txBody>
      </p:sp>
      <p:sp>
        <p:nvSpPr>
          <p:cNvPr id="41" name="25 CuadroTexto">
            <a:extLst>
              <a:ext uri="{FF2B5EF4-FFF2-40B4-BE49-F238E27FC236}">
                <a16:creationId xmlns:a16="http://schemas.microsoft.com/office/drawing/2014/main" xmlns="" id="{06E9DCB3-DF04-420E-9304-E43C979918A1}"/>
              </a:ext>
            </a:extLst>
          </p:cNvPr>
          <p:cNvSpPr txBox="1"/>
          <p:nvPr/>
        </p:nvSpPr>
        <p:spPr>
          <a:xfrm>
            <a:off x="7715093" y="670533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6.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7E70F04-BB91-47F7-98A5-A06696F2F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591" y="4441596"/>
            <a:ext cx="3103030" cy="5043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7DB7B65-33B6-434A-BED5-AF094B6C3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925" y="2944141"/>
            <a:ext cx="4588619" cy="17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AC2A09A5-B698-4B1D-BBC9-F09CEDE83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2381" r="62053" b="76713"/>
          <a:stretch/>
        </p:blipFill>
        <p:spPr bwMode="auto">
          <a:xfrm>
            <a:off x="6676443" y="1258981"/>
            <a:ext cx="1496956" cy="5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1 CuadroTexto">
            <a:extLst>
              <a:ext uri="{FF2B5EF4-FFF2-40B4-BE49-F238E27FC236}">
                <a16:creationId xmlns:a16="http://schemas.microsoft.com/office/drawing/2014/main" xmlns="" id="{7F486B30-E597-413B-9E5D-1C73C799CCBE}"/>
              </a:ext>
            </a:extLst>
          </p:cNvPr>
          <p:cNvSpPr txBox="1"/>
          <p:nvPr/>
        </p:nvSpPr>
        <p:spPr>
          <a:xfrm>
            <a:off x="6915166" y="2375394"/>
            <a:ext cx="1981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</a:p>
        </p:txBody>
      </p:sp>
      <p:sp>
        <p:nvSpPr>
          <p:cNvPr id="19" name="27 CuadroTexto">
            <a:extLst>
              <a:ext uri="{FF2B5EF4-FFF2-40B4-BE49-F238E27FC236}">
                <a16:creationId xmlns:a16="http://schemas.microsoft.com/office/drawing/2014/main" xmlns="" id="{4AD4C0EA-D1DB-47B1-A935-C3806A60AD9D}"/>
              </a:ext>
            </a:extLst>
          </p:cNvPr>
          <p:cNvSpPr txBox="1"/>
          <p:nvPr/>
        </p:nvSpPr>
        <p:spPr>
          <a:xfrm>
            <a:off x="7026832" y="528986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8.</a:t>
            </a:r>
          </a:p>
        </p:txBody>
      </p:sp>
      <p:pic>
        <p:nvPicPr>
          <p:cNvPr id="20" name="Picture 2" descr="C:\Users\hospital.HUSDA\Desktop\CAPACITACION-350x350.png">
            <a:extLst>
              <a:ext uri="{FF2B5EF4-FFF2-40B4-BE49-F238E27FC236}">
                <a16:creationId xmlns:a16="http://schemas.microsoft.com/office/drawing/2014/main" xmlns="" id="{C5D72DD0-7AEF-4016-8D0A-F3C883AD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59" y="1842787"/>
            <a:ext cx="1738006" cy="17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3EC835E-0320-4277-978F-8B8A65549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832" y="3882271"/>
            <a:ext cx="4187282" cy="510961"/>
          </a:xfrm>
          <a:prstGeom prst="rect">
            <a:avLst/>
          </a:prstGeom>
        </p:spPr>
      </p:pic>
      <p:sp>
        <p:nvSpPr>
          <p:cNvPr id="22" name="106 CuadroTexto">
            <a:extLst>
              <a:ext uri="{FF2B5EF4-FFF2-40B4-BE49-F238E27FC236}">
                <a16:creationId xmlns:a16="http://schemas.microsoft.com/office/drawing/2014/main" xmlns="" id="{00B6855B-0E93-4E8D-8F4A-DD1F25B5A25F}"/>
              </a:ext>
            </a:extLst>
          </p:cNvPr>
          <p:cNvSpPr txBox="1"/>
          <p:nvPr/>
        </p:nvSpPr>
        <p:spPr>
          <a:xfrm>
            <a:off x="5464141" y="368834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24" name="Picture 2" descr="C:\Users\administrativo.HUSJD\Downloads\comecoco acreditacion-02(1).png">
            <a:extLst>
              <a:ext uri="{FF2B5EF4-FFF2-40B4-BE49-F238E27FC236}">
                <a16:creationId xmlns:a16="http://schemas.microsoft.com/office/drawing/2014/main" xmlns="" id="{9CEDFFD4-7717-4D51-A6CB-100514D47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66515" b="50000"/>
          <a:stretch/>
        </p:blipFill>
        <p:spPr bwMode="auto">
          <a:xfrm>
            <a:off x="3208203" y="990493"/>
            <a:ext cx="2229484" cy="7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9 CuadroTexto">
            <a:extLst>
              <a:ext uri="{FF2B5EF4-FFF2-40B4-BE49-F238E27FC236}">
                <a16:creationId xmlns:a16="http://schemas.microsoft.com/office/drawing/2014/main" xmlns="" id="{D69DCDB1-1C8B-4F29-B185-318ABEDA2860}"/>
              </a:ext>
            </a:extLst>
          </p:cNvPr>
          <p:cNvSpPr txBox="1"/>
          <p:nvPr/>
        </p:nvSpPr>
        <p:spPr>
          <a:xfrm>
            <a:off x="3120333" y="2271800"/>
            <a:ext cx="2557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Plan de Bienestar Laboral.</a:t>
            </a:r>
          </a:p>
          <a:p>
            <a:pPr marL="285750" indent="-285750" algn="ctr">
              <a:buFontTx/>
              <a:buChar char="-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Programa de humanización.</a:t>
            </a:r>
          </a:p>
          <a:p>
            <a:pPr marL="285750" indent="-285750" algn="ctr">
              <a:buFontTx/>
              <a:buChar char="-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Users\ADMINI~1.HUS\AppData\Local\Temp\DADEDIDODU.png">
            <a:extLst>
              <a:ext uri="{FF2B5EF4-FFF2-40B4-BE49-F238E27FC236}">
                <a16:creationId xmlns:a16="http://schemas.microsoft.com/office/drawing/2014/main" xmlns="" id="{A89EEFF9-6213-46CF-B56F-433CFAD7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7" y="2713948"/>
            <a:ext cx="2229403" cy="6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6 CuadroTexto">
            <a:extLst>
              <a:ext uri="{FF2B5EF4-FFF2-40B4-BE49-F238E27FC236}">
                <a16:creationId xmlns:a16="http://schemas.microsoft.com/office/drawing/2014/main" xmlns="" id="{8E4769EE-4A52-4F32-8E80-BC7C89297692}"/>
              </a:ext>
            </a:extLst>
          </p:cNvPr>
          <p:cNvSpPr txBox="1"/>
          <p:nvPr/>
        </p:nvSpPr>
        <p:spPr>
          <a:xfrm>
            <a:off x="3610746" y="698263"/>
            <a:ext cx="49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</a:rPr>
              <a:t>7.</a:t>
            </a:r>
          </a:p>
        </p:txBody>
      </p:sp>
      <p:cxnSp>
        <p:nvCxnSpPr>
          <p:cNvPr id="30" name="3 Conector recto">
            <a:extLst>
              <a:ext uri="{FF2B5EF4-FFF2-40B4-BE49-F238E27FC236}">
                <a16:creationId xmlns:a16="http://schemas.microsoft.com/office/drawing/2014/main" xmlns="" id="{895B2503-C50E-4C94-B499-551F04DEBD46}"/>
              </a:ext>
            </a:extLst>
          </p:cNvPr>
          <p:cNvCxnSpPr/>
          <p:nvPr/>
        </p:nvCxnSpPr>
        <p:spPr>
          <a:xfrm>
            <a:off x="6096000" y="21610"/>
            <a:ext cx="0" cy="68580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920F6A2-E4E7-4031-B880-09D7872D4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14" y="4284925"/>
            <a:ext cx="4985952" cy="10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128</Words>
  <Application>Microsoft Office PowerPoint</Application>
  <PresentationFormat>Personalizado</PresentationFormat>
  <Paragraphs>43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EJE RESPONSABILIDAD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(Negrita, Arial 26)</dc:title>
  <dc:creator>Silvia Martin</dc:creator>
  <cp:lastModifiedBy>husda</cp:lastModifiedBy>
  <cp:revision>22</cp:revision>
  <dcterms:created xsi:type="dcterms:W3CDTF">2020-06-16T13:25:49Z</dcterms:created>
  <dcterms:modified xsi:type="dcterms:W3CDTF">2021-03-12T13:39:06Z</dcterms:modified>
</cp:coreProperties>
</file>