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47" r:id="rId2"/>
    <p:sldMasterId id="2147483759" r:id="rId3"/>
    <p:sldMasterId id="2147483771" r:id="rId4"/>
  </p:sldMasterIdLst>
  <p:notesMasterIdLst>
    <p:notesMasterId r:id="rId28"/>
  </p:notesMasterIdLst>
  <p:sldIdLst>
    <p:sldId id="256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258" r:id="rId27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37" autoAdjust="0"/>
  </p:normalViewPr>
  <p:slideViewPr>
    <p:cSldViewPr snapToGrid="0">
      <p:cViewPr>
        <p:scale>
          <a:sx n="60" d="100"/>
          <a:sy n="60" d="100"/>
        </p:scale>
        <p:origin x="-1104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46E75-FFE1-4D88-973F-D6981737FB2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3B5D4-AD7A-483D-AC9D-0DF0893B2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754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B5D4-AD7A-483D-AC9D-0DF0893B235F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6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701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4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1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27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60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52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9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04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03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73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5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4306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68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7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36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38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6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85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98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95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7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219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33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00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01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98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88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75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25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3204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82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12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78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29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75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93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368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494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283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277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9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0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3995-1304-4A41-BCA8-114209207CF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12/03/2021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B4C3-5B31-485C-B6AB-D97E272D835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5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7775026" y="2434907"/>
            <a:ext cx="2790497" cy="266437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Picture 2" descr="C:\Users\ADMINI~1.HUS\AppData\Local\Temp\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78" y="2751097"/>
            <a:ext cx="2031992" cy="20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647190"/>
            <a:ext cx="99726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569085"/>
            <a:ext cx="99726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2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410970"/>
            <a:ext cx="99726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3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200150"/>
            <a:ext cx="997267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3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557020"/>
            <a:ext cx="99726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0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241108"/>
            <a:ext cx="9972675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2" y="838200"/>
            <a:ext cx="997267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4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379220"/>
            <a:ext cx="99726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0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533525"/>
            <a:ext cx="997267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2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787525"/>
            <a:ext cx="99726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7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40982"/>
              </p:ext>
            </p:extLst>
          </p:nvPr>
        </p:nvGraphicFramePr>
        <p:xfrm>
          <a:off x="2319020" y="1503682"/>
          <a:ext cx="8001000" cy="3930234"/>
        </p:xfrm>
        <a:graphic>
          <a:graphicData uri="http://schemas.openxmlformats.org/drawingml/2006/table">
            <a:tbl>
              <a:tblPr/>
              <a:tblGrid>
                <a:gridCol w="3086100"/>
                <a:gridCol w="4914900"/>
              </a:tblGrid>
              <a:tr h="4846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FICHA TÉCNICA DE INTEGRANTES DEL  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EJE DE </a:t>
                      </a:r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CLÍNICA EXCELENTE Y SEGURA</a:t>
                      </a:r>
                      <a:b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6200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Cuántas personas conforman el Eje de Acreditación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integrantes:  Diana Marcela Solórzano J.  (líder), Andrés Hernando Godoy D.,  Ángela Patricia Gómez B., Luis Miguel Arredondo P, Vladimir Castellanos L., Álvaro Martínez, </a:t>
                      </a:r>
                      <a:r>
                        <a:rPr lang="es-CO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Aicardo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Montes R., John Jairo </a:t>
                      </a:r>
                      <a:r>
                        <a:rPr lang="es-CO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Alzate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 Jorge Betancourt.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Cuál es el líder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Diana Solórzano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Cuál es el Secretario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Adriana Cardona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Cada cuánto se reúnen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Cada 2 meses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Actas de reunión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 tienen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actas: 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Junio, Septiembre,  Diciembre 2020 y Febrero 2021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8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Cronograma de Reuniones 2021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Abr-Jun-</a:t>
                      </a:r>
                      <a:r>
                        <a:rPr lang="es-CO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-Oct-Dic de 2021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8790">
                <a:tc>
                  <a:txBody>
                    <a:bodyPr/>
                    <a:lstStyle/>
                    <a:p>
                      <a:pPr algn="ctr" fontAlgn="t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Cuáles son las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líneas de trabajo del Eje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 Gestión sobre Guías de Práctica Clínica y Protocolos.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del Riesgo Clínico .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Seguimiento a Paquetes Instruccionales.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Desenlaces clínicos (reingresos, mortalidad y complicaciones).</a:t>
                      </a:r>
                      <a:b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5) Seguimiento a OM relacionadas con las líneas de intervención.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Cuál es el Plan de Trabajo del Eje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Análisis e Intervenciones en particularidades 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 cuatro  líneas de trabajo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7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622425"/>
            <a:ext cx="9972675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4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889125"/>
            <a:ext cx="99726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6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704975"/>
            <a:ext cx="99726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40EB5FCC-CF03-4C7C-BA24-F268D8D6CBA5}"/>
              </a:ext>
            </a:extLst>
          </p:cNvPr>
          <p:cNvSpPr txBox="1">
            <a:spLocks/>
          </p:cNvSpPr>
          <p:nvPr/>
        </p:nvSpPr>
        <p:spPr>
          <a:xfrm>
            <a:off x="3681452" y="863600"/>
            <a:ext cx="6437908" cy="1130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dirty="0" smtClean="0">
                <a:solidFill>
                  <a:prstClr val="black"/>
                </a:solidFill>
              </a:rPr>
              <a:t>LÍNEAS DE INTERVENCIÓN DEL GRUPO DEL EJE DE GESTIÓN CLÍNICA EXCELENTE Y SEGURA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7" name="4 CuadroTexto">
            <a:extLst>
              <a:ext uri="{FF2B5EF4-FFF2-40B4-BE49-F238E27FC236}">
                <a16:creationId xmlns="" xmlns:a16="http://schemas.microsoft.com/office/drawing/2014/main" id="{3CB01559-E4FE-4549-A5C4-71F906905E1F}"/>
              </a:ext>
            </a:extLst>
          </p:cNvPr>
          <p:cNvSpPr txBox="1"/>
          <p:nvPr/>
        </p:nvSpPr>
        <p:spPr>
          <a:xfrm>
            <a:off x="1715492" y="2491442"/>
            <a:ext cx="9694188" cy="1908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AutoNum type="arabicPeriod"/>
            </a:pPr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Gestión sobre GPC y Protocolos</a:t>
            </a:r>
          </a:p>
          <a:p>
            <a:pPr marL="457200" indent="-457200" algn="ctr">
              <a:buFontTx/>
              <a:buAutoNum type="arabicPeriod"/>
            </a:pPr>
            <a:r>
              <a:rPr lang="es-CO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Gestión del Riesgo Clínico </a:t>
            </a:r>
            <a:endParaRPr lang="es-CO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buFontTx/>
              <a:buAutoNum type="arabicPeriod"/>
            </a:pPr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Seguimiento a Paquetes Instruccionales.</a:t>
            </a:r>
          </a:p>
          <a:p>
            <a:pPr marL="457200" indent="-457200" algn="ctr">
              <a:buFontTx/>
              <a:buAutoNum type="arabicPeriod"/>
            </a:pPr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Desenlaces Clínicos (Reingresos, Mortalidad, Complicaciones).</a:t>
            </a:r>
          </a:p>
          <a:p>
            <a:pPr marL="457200" indent="-457200" algn="ctr">
              <a:buFontTx/>
              <a:buAutoNum type="arabicPeriod"/>
            </a:pPr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Seguimiento Transversal a OM relacionadas con las líneas de intervención. </a:t>
            </a:r>
            <a:endParaRPr lang="es-CO" dirty="0">
              <a:solidFill>
                <a:prstClr val="black"/>
              </a:solidFill>
            </a:endParaRPr>
          </a:p>
          <a:p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40EB5FCC-CF03-4C7C-BA24-F268D8D6CBA5}"/>
              </a:ext>
            </a:extLst>
          </p:cNvPr>
          <p:cNvSpPr txBox="1">
            <a:spLocks/>
          </p:cNvSpPr>
          <p:nvPr/>
        </p:nvSpPr>
        <p:spPr>
          <a:xfrm>
            <a:off x="3681452" y="863600"/>
            <a:ext cx="6437908" cy="1130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s-CO" dirty="0">
              <a:solidFill>
                <a:prstClr val="black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863920"/>
              </p:ext>
            </p:extLst>
          </p:nvPr>
        </p:nvGraphicFramePr>
        <p:xfrm>
          <a:off x="1041400" y="1582579"/>
          <a:ext cx="10109200" cy="4564219"/>
        </p:xfrm>
        <a:graphic>
          <a:graphicData uri="http://schemas.openxmlformats.org/drawingml/2006/table">
            <a:tbl>
              <a:tblPr/>
              <a:tblGrid>
                <a:gridCol w="466578"/>
                <a:gridCol w="2694729"/>
                <a:gridCol w="2961345"/>
                <a:gridCol w="3034347"/>
                <a:gridCol w="952201"/>
              </a:tblGrid>
              <a:tr h="44882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 DE TRABAJO  DEL EJE DE </a:t>
                      </a:r>
                      <a:r>
                        <a:rPr lang="es-C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CLÍNICA 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EXCELENTE Y SEGURA VIGENCIA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744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CONTENIDO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JUSTIFICACION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OBJETIVOS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PERIODICIDAD REUNIONES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335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sobre GPC y Protocolos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gestión clínica requiere evaluación del grado de avance en el ciclo de las GPC y Protocolos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Conocer los avances en lo referente al ciclo de las Guías y Protocolos, dar recomendaciones y formular estrategias de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intervención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Bimestral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8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del Riesgo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Clínico Vigilancias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gestión clínica requiere una evaluación del grado de avance de las vigilancias institucionales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Conocer los avances de la gestión de las vigilancias, dar recomendaciones y formular estrategias de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intervención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Bimestral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1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Paquetes 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Instruccionales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gestión clínica requiere evaluación del grado de implementación de los paquetes instruccionales desde una instancia multidisciplinaria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Conocer las barreras de mejora en la implementación de los paquetes y dar recomendaciones y proponer estrategias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Bimestral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6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Desenlaces clínicos (reingresos, mortalidad y complicaciones)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gestión clínica debe contar con indicadores trazadores de impacto y seguimiento sobre los resultados de la gestión clínica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Evaluar los desenlaces clínicos de reingresos, mortalidad y complicaciones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Bimestral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8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Seguimiento Transversal a OM relacionadas con las líneas de intervención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 debe monitorizar el cumplimiento de las OM relacionadas con las líneas de intervención definidas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Alinear el desarrollo de las líneas con las OM definidas en el ejercicio de la autoevaluación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Bimestral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40EB5FCC-CF03-4C7C-BA24-F268D8D6CBA5}"/>
              </a:ext>
            </a:extLst>
          </p:cNvPr>
          <p:cNvSpPr txBox="1">
            <a:spLocks/>
          </p:cNvSpPr>
          <p:nvPr/>
        </p:nvSpPr>
        <p:spPr>
          <a:xfrm>
            <a:off x="3681452" y="863600"/>
            <a:ext cx="6437908" cy="1130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s-CO" dirty="0">
              <a:solidFill>
                <a:prstClr val="black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989626"/>
              </p:ext>
            </p:extLst>
          </p:nvPr>
        </p:nvGraphicFramePr>
        <p:xfrm>
          <a:off x="2702556" y="1429053"/>
          <a:ext cx="8218175" cy="4047014"/>
        </p:xfrm>
        <a:graphic>
          <a:graphicData uri="http://schemas.openxmlformats.org/drawingml/2006/table">
            <a:tbl>
              <a:tblPr/>
              <a:tblGrid>
                <a:gridCol w="4095203"/>
                <a:gridCol w="343581"/>
                <a:gridCol w="343581"/>
                <a:gridCol w="343581"/>
                <a:gridCol w="343581"/>
                <a:gridCol w="343581"/>
                <a:gridCol w="343581"/>
                <a:gridCol w="343581"/>
                <a:gridCol w="343581"/>
                <a:gridCol w="343581"/>
                <a:gridCol w="343581"/>
                <a:gridCol w="343581"/>
                <a:gridCol w="343581"/>
              </a:tblGrid>
              <a:tr h="833655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CRONOGRAMA DE REUNIONES EQUIPO EJE GESTION CLINICA EXCELENTE Y SEGURA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547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LINEAS DE INTERVENCION DEL EJE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305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sobre GPC y Protocolos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850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del Riesgo Clínico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Vigilancias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608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Gestión y Seguimiento a Paquetes Instruccionales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6082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Desenlaces clínicos (reingresos, mortalidad y complicaciones)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214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Seguimiento Transversal a OM relacionadas con las líneas de intervención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4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40EB5FCC-CF03-4C7C-BA24-F268D8D6CBA5}"/>
              </a:ext>
            </a:extLst>
          </p:cNvPr>
          <p:cNvSpPr txBox="1">
            <a:spLocks/>
          </p:cNvSpPr>
          <p:nvPr/>
        </p:nvSpPr>
        <p:spPr>
          <a:xfrm>
            <a:off x="3681452" y="1202419"/>
            <a:ext cx="64379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b="1" dirty="0" smtClean="0">
                <a:solidFill>
                  <a:prstClr val="black"/>
                </a:solidFill>
              </a:rPr>
              <a:t>OPORTUNIDAD DE MEJORAMIENTO</a:t>
            </a:r>
          </a:p>
          <a:p>
            <a:r>
              <a:rPr lang="es-CO" b="1" dirty="0" smtClean="0">
                <a:solidFill>
                  <a:prstClr val="black"/>
                </a:solidFill>
              </a:rPr>
              <a:t>ACCIONES DE MEJORAMIENTO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7" name="4 CuadroTexto">
            <a:extLst>
              <a:ext uri="{FF2B5EF4-FFF2-40B4-BE49-F238E27FC236}">
                <a16:creationId xmlns="" xmlns:a16="http://schemas.microsoft.com/office/drawing/2014/main" id="{3CB01559-E4FE-4549-A5C4-71F906905E1F}"/>
              </a:ext>
            </a:extLst>
          </p:cNvPr>
          <p:cNvSpPr txBox="1"/>
          <p:nvPr/>
        </p:nvSpPr>
        <p:spPr>
          <a:xfrm>
            <a:off x="3461246" y="2229753"/>
            <a:ext cx="6878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246</a:t>
            </a:r>
            <a:r>
              <a:rPr lang="es-CO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Oportunidades de mejora – ICONTEC</a:t>
            </a:r>
          </a:p>
          <a:p>
            <a:pPr algn="ctr"/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129 OM Eje Gestión Clínica Excelente </a:t>
            </a:r>
            <a:r>
              <a:rPr lang="es-CO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s-CO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Segura</a:t>
            </a:r>
          </a:p>
          <a:p>
            <a:pPr algn="ctr"/>
            <a:endParaRPr lang="es-CO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GESTIONADAS:  129</a:t>
            </a:r>
            <a:endParaRPr lang="es-CO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s-CO" dirty="0">
              <a:solidFill>
                <a:prstClr val="black"/>
              </a:solidFill>
            </a:endParaRPr>
          </a:p>
          <a:p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40EB5FCC-CF03-4C7C-BA24-F268D8D6CBA5}"/>
              </a:ext>
            </a:extLst>
          </p:cNvPr>
          <p:cNvSpPr txBox="1">
            <a:spLocks/>
          </p:cNvSpPr>
          <p:nvPr/>
        </p:nvSpPr>
        <p:spPr>
          <a:xfrm>
            <a:off x="3783052" y="1019343"/>
            <a:ext cx="69662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b="1" dirty="0" smtClean="0">
                <a:solidFill>
                  <a:prstClr val="black"/>
                </a:solidFill>
              </a:rPr>
              <a:t>DISTRIBUCIÓN DE OM DEL EJE DE GESTION CLÍNICA EXCELENTE Y SEGURA</a:t>
            </a:r>
            <a:endParaRPr lang="es-CO" dirty="0">
              <a:solidFill>
                <a:prstClr val="black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8592"/>
              </p:ext>
            </p:extLst>
          </p:nvPr>
        </p:nvGraphicFramePr>
        <p:xfrm>
          <a:off x="5178286" y="2128044"/>
          <a:ext cx="4175760" cy="29316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977"/>
                <a:gridCol w="1198783"/>
              </a:tblGrid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PACAS Hospitalario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PACAS Ambulatorio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Direccionamiento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Gerencia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de la Tecnología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de la Información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del Talento Humano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Mejoramiento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1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553210"/>
            <a:ext cx="997267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7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478280"/>
            <a:ext cx="99726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1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2858</TotalTime>
  <Words>541</Words>
  <Application>Microsoft Office PowerPoint</Application>
  <PresentationFormat>Personalizado</PresentationFormat>
  <Paragraphs>160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Tema de Office</vt:lpstr>
      <vt:lpstr>1_Tema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 Martin</dc:creator>
  <cp:lastModifiedBy>husda</cp:lastModifiedBy>
  <cp:revision>208</cp:revision>
  <cp:lastPrinted>2021-02-03T17:54:49Z</cp:lastPrinted>
  <dcterms:created xsi:type="dcterms:W3CDTF">2019-01-15T19:35:46Z</dcterms:created>
  <dcterms:modified xsi:type="dcterms:W3CDTF">2021-03-12T13:00:08Z</dcterms:modified>
</cp:coreProperties>
</file>