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13"/>
  </p:notesMasterIdLst>
  <p:sldIdLst>
    <p:sldId id="256" r:id="rId2"/>
    <p:sldId id="410" r:id="rId3"/>
    <p:sldId id="391" r:id="rId4"/>
    <p:sldId id="416" r:id="rId5"/>
    <p:sldId id="411" r:id="rId6"/>
    <p:sldId id="417" r:id="rId7"/>
    <p:sldId id="390" r:id="rId8"/>
    <p:sldId id="392" r:id="rId9"/>
    <p:sldId id="412" r:id="rId10"/>
    <p:sldId id="413" r:id="rId11"/>
    <p:sldId id="258" r:id="rId1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37" autoAdjust="0"/>
  </p:normalViewPr>
  <p:slideViewPr>
    <p:cSldViewPr snapToGrid="0">
      <p:cViewPr>
        <p:scale>
          <a:sx n="60" d="100"/>
          <a:sy n="60" d="100"/>
        </p:scale>
        <p:origin x="-1104" y="-2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D8D46E75-FFE1-4D88-973F-D6981737FB26}" type="datetimeFigureOut">
              <a:rPr lang="es-CO" smtClean="0"/>
              <a:t>12/03/2021</a:t>
            </a:fld>
            <a:endParaRPr lang="es-CO"/>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7B3B5D4-AD7A-483D-AC9D-0DF0893B235F}" type="slidenum">
              <a:rPr lang="es-CO" smtClean="0"/>
              <a:t>‹Nº›</a:t>
            </a:fld>
            <a:endParaRPr lang="es-CO"/>
          </a:p>
        </p:txBody>
      </p:sp>
    </p:spTree>
    <p:extLst>
      <p:ext uri="{BB962C8B-B14F-4D97-AF65-F5344CB8AC3E}">
        <p14:creationId xmlns:p14="http://schemas.microsoft.com/office/powerpoint/2010/main" val="127754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7B3B5D4-AD7A-483D-AC9D-0DF0893B235F}" type="slidenum">
              <a:rPr lang="es-CO" smtClean="0"/>
              <a:t>1</a:t>
            </a:fld>
            <a:endParaRPr lang="es-CO"/>
          </a:p>
        </p:txBody>
      </p:sp>
    </p:spTree>
    <p:extLst>
      <p:ext uri="{BB962C8B-B14F-4D97-AF65-F5344CB8AC3E}">
        <p14:creationId xmlns:p14="http://schemas.microsoft.com/office/powerpoint/2010/main" val="351761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7333995-1304-4A41-BCA8-114209207CF6}" type="datetimeFigureOut">
              <a:rPr lang="es-CO" smtClean="0"/>
              <a:t>12/03/2021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3487015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333995-1304-4A41-BCA8-114209207CF6}" type="datetimeFigureOut">
              <a:rPr lang="es-CO" smtClean="0"/>
              <a:t>12/03/2021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258640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333995-1304-4A41-BCA8-114209207CF6}" type="datetimeFigureOut">
              <a:rPr lang="es-CO" smtClean="0"/>
              <a:t>12/03/2021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3071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7333995-1304-4A41-BCA8-114209207CF6}" type="datetimeFigureOut">
              <a:rPr lang="es-CO" smtClean="0"/>
              <a:t>12/03/2021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784306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7333995-1304-4A41-BCA8-114209207CF6}" type="datetimeFigureOut">
              <a:rPr lang="es-CO" smtClean="0"/>
              <a:t>12/03/2021</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53121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7333995-1304-4A41-BCA8-114209207CF6}" type="datetimeFigureOut">
              <a:rPr lang="es-CO" smtClean="0"/>
              <a:t>12/03/2021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427320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333995-1304-4A41-BCA8-114209207CF6}" type="datetimeFigureOut">
              <a:rPr lang="es-CO" smtClean="0"/>
              <a:t>12/03/2021</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300175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7333995-1304-4A41-BCA8-114209207CF6}" type="datetimeFigureOut">
              <a:rPr lang="es-CO" smtClean="0"/>
              <a:t>12/03/2021</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276936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333995-1304-4A41-BCA8-114209207CF6}" type="datetimeFigureOut">
              <a:rPr lang="es-CO" smtClean="0"/>
              <a:t>12/03/2021</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142368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77333995-1304-4A41-BCA8-114209207CF6}" type="datetimeFigureOut">
              <a:rPr lang="es-CO" smtClean="0"/>
              <a:t>12/03/2021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341494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77333995-1304-4A41-BCA8-114209207CF6}" type="datetimeFigureOut">
              <a:rPr lang="es-CO" smtClean="0"/>
              <a:t>12/03/2021</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FE3B4C3-5B31-485C-B6AB-D97E272D835F}" type="slidenum">
              <a:rPr lang="es-CO" smtClean="0"/>
              <a:t>‹Nº›</a:t>
            </a:fld>
            <a:endParaRPr lang="es-CO"/>
          </a:p>
        </p:txBody>
      </p:sp>
    </p:spTree>
    <p:extLst>
      <p:ext uri="{BB962C8B-B14F-4D97-AF65-F5344CB8AC3E}">
        <p14:creationId xmlns:p14="http://schemas.microsoft.com/office/powerpoint/2010/main" val="215283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333995-1304-4A41-BCA8-114209207CF6}" type="datetimeFigureOut">
              <a:rPr lang="es-CO" smtClean="0"/>
              <a:t>12/03/2021</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B4C3-5B31-485C-B6AB-D97E272D835F}" type="slidenum">
              <a:rPr lang="es-CO" smtClean="0"/>
              <a:t>‹Nº›</a:t>
            </a:fld>
            <a:endParaRPr lang="es-CO"/>
          </a:p>
        </p:txBody>
      </p:sp>
    </p:spTree>
    <p:extLst>
      <p:ext uri="{BB962C8B-B14F-4D97-AF65-F5344CB8AC3E}">
        <p14:creationId xmlns:p14="http://schemas.microsoft.com/office/powerpoint/2010/main" val="363277679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2 Elipse"/>
          <p:cNvSpPr/>
          <p:nvPr/>
        </p:nvSpPr>
        <p:spPr>
          <a:xfrm>
            <a:off x="7882758" y="2361447"/>
            <a:ext cx="2743199" cy="280964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 name="Picture 2" descr="C:\Users\ADMINI~1.HUS\AppData\Local\Temp\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5719" y="2891368"/>
            <a:ext cx="1757276" cy="174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5170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697672005"/>
              </p:ext>
            </p:extLst>
          </p:nvPr>
        </p:nvGraphicFramePr>
        <p:xfrm>
          <a:off x="2277104" y="1627346"/>
          <a:ext cx="8177535" cy="3798093"/>
        </p:xfrm>
        <a:graphic>
          <a:graphicData uri="http://schemas.openxmlformats.org/drawingml/2006/table">
            <a:tbl>
              <a:tblPr/>
              <a:tblGrid>
                <a:gridCol w="4074951"/>
                <a:gridCol w="341882"/>
                <a:gridCol w="341882"/>
                <a:gridCol w="341882"/>
                <a:gridCol w="341882"/>
                <a:gridCol w="341882"/>
                <a:gridCol w="341882"/>
                <a:gridCol w="341882"/>
                <a:gridCol w="341882"/>
                <a:gridCol w="341882"/>
                <a:gridCol w="341882"/>
                <a:gridCol w="341882"/>
                <a:gridCol w="341882"/>
              </a:tblGrid>
              <a:tr h="571689">
                <a:tc gridSpan="13">
                  <a:txBody>
                    <a:bodyPr/>
                    <a:lstStyle/>
                    <a:p>
                      <a:pPr algn="ctr" fontAlgn="ctr"/>
                      <a:r>
                        <a:rPr lang="es-CO" sz="1400" b="1" i="0" u="none" strike="noStrike" dirty="0">
                          <a:solidFill>
                            <a:srgbClr val="000000"/>
                          </a:solidFill>
                          <a:effectLst/>
                          <a:latin typeface="Calibri"/>
                        </a:rPr>
                        <a:t>CRONOGRAMA DE REUNIONES EQUIPO EJE DE ACREDITACION ATENCION CENTRADA EN EL USUARIO 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409537">
                <a:tc>
                  <a:txBody>
                    <a:bodyPr/>
                    <a:lstStyle/>
                    <a:p>
                      <a:pPr algn="ctr" fontAlgn="b"/>
                      <a:r>
                        <a:rPr lang="es-CO" sz="1200" b="1" i="0" u="none" strike="noStrike" dirty="0">
                          <a:solidFill>
                            <a:srgbClr val="000000"/>
                          </a:solidFill>
                          <a:effectLst/>
                          <a:latin typeface="Calibri"/>
                        </a:rPr>
                        <a:t>LINEAS DE INTERVENCION DEL EJE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ENE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FEB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MAR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MAY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JUN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JUL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AGO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SEP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OCT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NOV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100" b="1" i="0" u="none" strike="noStrike" dirty="0">
                          <a:solidFill>
                            <a:srgbClr val="000000"/>
                          </a:solidFill>
                          <a:effectLst/>
                          <a:latin typeface="Calibri"/>
                        </a:rPr>
                        <a:t>DIC</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19717">
                <a:tc>
                  <a:txBody>
                    <a:bodyPr/>
                    <a:lstStyle/>
                    <a:p>
                      <a:pPr algn="ctr" fontAlgn="ctr"/>
                      <a:r>
                        <a:rPr lang="es-CO" sz="1200" b="0" i="0" u="none" strike="noStrike" dirty="0">
                          <a:solidFill>
                            <a:srgbClr val="000000"/>
                          </a:solidFill>
                          <a:effectLst/>
                          <a:latin typeface="Calibri"/>
                        </a:rPr>
                        <a:t>Necesidades y </a:t>
                      </a:r>
                      <a:r>
                        <a:rPr lang="es-CO" sz="1200" b="0" i="0" u="none" strike="noStrike" dirty="0" smtClean="0">
                          <a:solidFill>
                            <a:srgbClr val="000000"/>
                          </a:solidFill>
                          <a:effectLst/>
                          <a:latin typeface="Calibri"/>
                        </a:rPr>
                        <a:t>Expectativas </a:t>
                      </a:r>
                      <a:r>
                        <a:rPr lang="es-CO" sz="1200" b="0" i="0" u="none" strike="noStrike" dirty="0">
                          <a:solidFill>
                            <a:srgbClr val="000000"/>
                          </a:solidFill>
                          <a:effectLst/>
                          <a:latin typeface="Calibri"/>
                        </a:rPr>
                        <a:t>del Cliente externo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779576">
                <a:tc>
                  <a:txBody>
                    <a:bodyPr/>
                    <a:lstStyle/>
                    <a:p>
                      <a:pPr algn="ctr" fontAlgn="ctr"/>
                      <a:r>
                        <a:rPr lang="es-CO" sz="1200" b="0" i="0" u="none" strike="noStrike" dirty="0">
                          <a:solidFill>
                            <a:srgbClr val="000000"/>
                          </a:solidFill>
                          <a:effectLst/>
                          <a:latin typeface="Calibri"/>
                        </a:rPr>
                        <a:t>Evaluación de resultados de mediciones del Modelo de Atención SOICAFE en los componentes de Calidez, Amabilidad e Información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88534">
                <a:tc>
                  <a:txBody>
                    <a:bodyPr/>
                    <a:lstStyle/>
                    <a:p>
                      <a:pPr algn="ctr" fontAlgn="ctr"/>
                      <a:r>
                        <a:rPr lang="es-CO" sz="1200" b="0" i="0" u="none" strike="noStrike" dirty="0">
                          <a:solidFill>
                            <a:srgbClr val="000000"/>
                          </a:solidFill>
                          <a:effectLst/>
                          <a:latin typeface="Calibri"/>
                        </a:rPr>
                        <a:t>Evaluación de resultados del Ciclo del Trámite de PQRSF</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09323">
                <a:tc>
                  <a:txBody>
                    <a:bodyPr/>
                    <a:lstStyle/>
                    <a:p>
                      <a:pPr algn="ctr" fontAlgn="ctr"/>
                      <a:r>
                        <a:rPr lang="es-CO" sz="1200" b="0" i="0" u="none" strike="noStrike" dirty="0">
                          <a:solidFill>
                            <a:srgbClr val="000000"/>
                          </a:solidFill>
                          <a:effectLst/>
                          <a:latin typeface="Calibri"/>
                        </a:rPr>
                        <a:t>Interactuar con el Programa de Humanización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19717">
                <a:tc>
                  <a:txBody>
                    <a:bodyPr/>
                    <a:lstStyle/>
                    <a:p>
                      <a:pPr algn="ctr" fontAlgn="ctr"/>
                      <a:r>
                        <a:rPr lang="es-CO" sz="1200" b="0" i="0" u="none" strike="noStrike" dirty="0">
                          <a:solidFill>
                            <a:srgbClr val="000000"/>
                          </a:solidFill>
                          <a:effectLst/>
                          <a:latin typeface="Calibri"/>
                        </a:rPr>
                        <a:t>Seguimiento Transversal a OM relacionadas con las líneas de intervención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2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bl>
          </a:graphicData>
        </a:graphic>
      </p:graphicFrame>
    </p:spTree>
    <p:extLst>
      <p:ext uri="{BB962C8B-B14F-4D97-AF65-F5344CB8AC3E}">
        <p14:creationId xmlns:p14="http://schemas.microsoft.com/office/powerpoint/2010/main" val="37729221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837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3681452" y="1202419"/>
            <a:ext cx="6437908"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b="1" dirty="0" smtClean="0">
                <a:solidFill>
                  <a:prstClr val="black"/>
                </a:solidFill>
              </a:rPr>
              <a:t>EJE ATENCION CENTRADA EN EL USUARIO</a:t>
            </a:r>
            <a:endParaRPr lang="es-CO" dirty="0">
              <a:solidFill>
                <a:prstClr val="black"/>
              </a:solidFill>
            </a:endParaRPr>
          </a:p>
        </p:txBody>
      </p:sp>
      <p:sp>
        <p:nvSpPr>
          <p:cNvPr id="4" name="4 CuadroTexto">
            <a:extLst>
              <a:ext uri="{FF2B5EF4-FFF2-40B4-BE49-F238E27FC236}">
                <a16:creationId xmlns="" xmlns:a16="http://schemas.microsoft.com/office/drawing/2014/main" id="{3CB01559-E4FE-4549-A5C4-71F906905E1F}"/>
              </a:ext>
            </a:extLst>
          </p:cNvPr>
          <p:cNvSpPr txBox="1"/>
          <p:nvPr/>
        </p:nvSpPr>
        <p:spPr>
          <a:xfrm>
            <a:off x="1706880" y="2416363"/>
            <a:ext cx="8646160" cy="2281476"/>
          </a:xfrm>
          <a:prstGeom prst="round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smtClean="0">
              <a:latin typeface="Arial" pitchFamily="34" charset="0"/>
              <a:cs typeface="Arial" pitchFamily="34" charset="0"/>
            </a:endParaRPr>
          </a:p>
          <a:p>
            <a:pPr algn="ctr"/>
            <a:r>
              <a:rPr lang="es-CO" dirty="0" smtClean="0"/>
              <a:t>Agrupa  todas las acciones que se realizan  al usuario en la prestación de los servicios desde los otros Ejes de Acreditación  y desde el modelo de atención SOICAFE, como lo vemos en la siguiente diapositiva</a:t>
            </a:r>
          </a:p>
          <a:p>
            <a:pPr algn="ctr"/>
            <a:endParaRPr lang="es-CO" dirty="0"/>
          </a:p>
          <a:p>
            <a:pPr algn="ctr"/>
            <a:endParaRPr lang="es-CO" dirty="0"/>
          </a:p>
          <a:p>
            <a:endParaRPr lang="es-CO" dirty="0"/>
          </a:p>
        </p:txBody>
      </p:sp>
    </p:spTree>
    <p:extLst>
      <p:ext uri="{BB962C8B-B14F-4D97-AF65-F5344CB8AC3E}">
        <p14:creationId xmlns:p14="http://schemas.microsoft.com/office/powerpoint/2010/main" val="4038860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4250412" y="418346"/>
            <a:ext cx="6437908" cy="14290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b="1" dirty="0" smtClean="0">
                <a:solidFill>
                  <a:prstClr val="black"/>
                </a:solidFill>
              </a:rPr>
              <a:t>COMPONENTES CONEXOS AL EJE DE ATENCIÓN CENTRADA EN EL USUARIO</a:t>
            </a:r>
            <a:endParaRPr lang="es-CO" dirty="0">
              <a:solidFill>
                <a:prstClr val="black"/>
              </a:solidFill>
            </a:endParaRPr>
          </a:p>
        </p:txBody>
      </p:sp>
      <p:sp>
        <p:nvSpPr>
          <p:cNvPr id="7" name="4 CuadroTexto">
            <a:extLst>
              <a:ext uri="{FF2B5EF4-FFF2-40B4-BE49-F238E27FC236}">
                <a16:creationId xmlns="" xmlns:a16="http://schemas.microsoft.com/office/drawing/2014/main" id="{3CB01559-E4FE-4549-A5C4-71F906905E1F}"/>
              </a:ext>
            </a:extLst>
          </p:cNvPr>
          <p:cNvSpPr txBox="1"/>
          <p:nvPr/>
        </p:nvSpPr>
        <p:spPr>
          <a:xfrm>
            <a:off x="3484989" y="2990692"/>
            <a:ext cx="4351794" cy="2246769"/>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b="1" dirty="0">
              <a:latin typeface="Arial" pitchFamily="34" charset="0"/>
              <a:cs typeface="Arial" pitchFamily="34" charset="0"/>
            </a:endParaRPr>
          </a:p>
          <a:p>
            <a:pPr algn="ctr"/>
            <a:r>
              <a:rPr lang="es-CO" sz="2000" b="1" dirty="0" smtClean="0">
                <a:latin typeface="Arial" pitchFamily="34" charset="0"/>
                <a:cs typeface="Arial" pitchFamily="34" charset="0"/>
              </a:rPr>
              <a:t>HUMANIZACIÓN  </a:t>
            </a:r>
          </a:p>
          <a:p>
            <a:pPr algn="ctr"/>
            <a:endParaRPr lang="es-CO" sz="2000" dirty="0" smtClean="0">
              <a:latin typeface="Arial" pitchFamily="34" charset="0"/>
              <a:cs typeface="Arial" pitchFamily="34" charset="0"/>
            </a:endParaRPr>
          </a:p>
          <a:p>
            <a:pPr marL="342900" indent="-342900" algn="ctr">
              <a:buFont typeface="Arial" panose="020B0604020202020204" pitchFamily="34" charset="0"/>
              <a:buChar char="•"/>
            </a:pPr>
            <a:r>
              <a:rPr lang="es-CO" sz="2000" dirty="0" smtClean="0">
                <a:latin typeface="Arial" pitchFamily="34" charset="0"/>
                <a:cs typeface="Arial" pitchFamily="34" charset="0"/>
              </a:rPr>
              <a:t>Derechos respetados </a:t>
            </a:r>
          </a:p>
          <a:p>
            <a:pPr marL="342900" indent="-342900" algn="ctr">
              <a:buFont typeface="Arial" panose="020B0604020202020204" pitchFamily="34" charset="0"/>
              <a:buChar char="•"/>
            </a:pPr>
            <a:r>
              <a:rPr lang="es-CO" sz="2000" dirty="0" smtClean="0">
                <a:latin typeface="Arial" pitchFamily="34" charset="0"/>
                <a:cs typeface="Arial" pitchFamily="34" charset="0"/>
              </a:rPr>
              <a:t>Dignidad respetada </a:t>
            </a:r>
          </a:p>
          <a:p>
            <a:pPr marL="342900" indent="-342900" algn="ctr">
              <a:buFont typeface="Arial" panose="020B0604020202020204" pitchFamily="34" charset="0"/>
              <a:buChar char="•"/>
            </a:pPr>
            <a:r>
              <a:rPr lang="es-CO" sz="2000" dirty="0" smtClean="0">
                <a:latin typeface="Arial" pitchFamily="34" charset="0"/>
                <a:cs typeface="Arial" pitchFamily="34" charset="0"/>
              </a:rPr>
              <a:t>Dolor adecuadamente manejado</a:t>
            </a:r>
          </a:p>
          <a:p>
            <a:pPr marL="342900" indent="-342900" algn="ctr">
              <a:buFont typeface="Arial" panose="020B0604020202020204" pitchFamily="34" charset="0"/>
              <a:buChar char="•"/>
            </a:pPr>
            <a:r>
              <a:rPr lang="es-CO" sz="2000" dirty="0" smtClean="0">
                <a:latin typeface="Arial" pitchFamily="34" charset="0"/>
                <a:cs typeface="Arial" pitchFamily="34" charset="0"/>
              </a:rPr>
              <a:t>Duelo intervenido</a:t>
            </a:r>
            <a:endParaRPr lang="es-CO" dirty="0"/>
          </a:p>
        </p:txBody>
      </p:sp>
      <p:sp>
        <p:nvSpPr>
          <p:cNvPr id="4" name="4 CuadroTexto">
            <a:extLst>
              <a:ext uri="{FF2B5EF4-FFF2-40B4-BE49-F238E27FC236}">
                <a16:creationId xmlns="" xmlns:a16="http://schemas.microsoft.com/office/drawing/2014/main" id="{3CB01559-E4FE-4549-A5C4-71F906905E1F}"/>
              </a:ext>
            </a:extLst>
          </p:cNvPr>
          <p:cNvSpPr txBox="1"/>
          <p:nvPr/>
        </p:nvSpPr>
        <p:spPr>
          <a:xfrm>
            <a:off x="416560" y="2067362"/>
            <a:ext cx="2563123" cy="3170099"/>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GESTIÓN CLÍNICA EXCELENTE Y SEGURA  </a:t>
            </a:r>
          </a:p>
          <a:p>
            <a:pPr algn="ctr"/>
            <a:endParaRPr lang="es-CO" sz="2000" dirty="0" smtClean="0">
              <a:latin typeface="Arial" pitchFamily="34" charset="0"/>
              <a:cs typeface="Arial" pitchFamily="34" charset="0"/>
            </a:endParaRPr>
          </a:p>
          <a:p>
            <a:pPr marL="342900" indent="-342900" algn="ctr">
              <a:buFont typeface="Arial" panose="020B0604020202020204" pitchFamily="34" charset="0"/>
              <a:buChar char="•"/>
            </a:pPr>
            <a:r>
              <a:rPr lang="es-CO" sz="2000" dirty="0" smtClean="0">
                <a:latin typeface="Arial" pitchFamily="34" charset="0"/>
                <a:cs typeface="Arial" pitchFamily="34" charset="0"/>
              </a:rPr>
              <a:t>Seguridad </a:t>
            </a:r>
          </a:p>
          <a:p>
            <a:pPr marL="342900" indent="-342900" algn="ctr">
              <a:buFont typeface="Arial" panose="020B0604020202020204" pitchFamily="34" charset="0"/>
              <a:buChar char="•"/>
            </a:pPr>
            <a:r>
              <a:rPr lang="es-CO" sz="2000" dirty="0" smtClean="0">
                <a:latin typeface="Arial" pitchFamily="34" charset="0"/>
                <a:cs typeface="Arial" pitchFamily="34" charset="0"/>
              </a:rPr>
              <a:t>Oportunidad </a:t>
            </a:r>
          </a:p>
          <a:p>
            <a:pPr marL="342900" indent="-342900" algn="ctr">
              <a:buFont typeface="Arial" panose="020B0604020202020204" pitchFamily="34" charset="0"/>
              <a:buChar char="•"/>
            </a:pPr>
            <a:r>
              <a:rPr lang="es-CO" sz="2000" dirty="0" smtClean="0">
                <a:latin typeface="Arial" pitchFamily="34" charset="0"/>
                <a:cs typeface="Arial" pitchFamily="34" charset="0"/>
              </a:rPr>
              <a:t>Información </a:t>
            </a:r>
          </a:p>
          <a:p>
            <a:pPr marL="342900" indent="-342900" algn="ctr">
              <a:buFont typeface="Arial" panose="020B0604020202020204" pitchFamily="34" charset="0"/>
              <a:buChar char="•"/>
            </a:pPr>
            <a:r>
              <a:rPr lang="es-CO" sz="2000" dirty="0" smtClean="0">
                <a:latin typeface="Arial" pitchFamily="34" charset="0"/>
                <a:cs typeface="Arial" pitchFamily="34" charset="0"/>
              </a:rPr>
              <a:t>Calidez </a:t>
            </a:r>
          </a:p>
          <a:p>
            <a:pPr marL="342900" indent="-342900" algn="ctr">
              <a:buFont typeface="Arial" panose="020B0604020202020204" pitchFamily="34" charset="0"/>
              <a:buChar char="•"/>
            </a:pPr>
            <a:r>
              <a:rPr lang="es-CO" sz="2000" dirty="0" smtClean="0">
                <a:latin typeface="Arial" pitchFamily="34" charset="0"/>
                <a:cs typeface="Arial" pitchFamily="34" charset="0"/>
              </a:rPr>
              <a:t>Amabilidad</a:t>
            </a:r>
            <a:endParaRPr lang="es-CO" sz="2000" dirty="0">
              <a:latin typeface="Arial" pitchFamily="34" charset="0"/>
              <a:cs typeface="Arial" pitchFamily="34" charset="0"/>
            </a:endParaRPr>
          </a:p>
        </p:txBody>
      </p:sp>
      <p:sp>
        <p:nvSpPr>
          <p:cNvPr id="5" name="4 CuadroTexto">
            <a:extLst>
              <a:ext uri="{FF2B5EF4-FFF2-40B4-BE49-F238E27FC236}">
                <a16:creationId xmlns="" xmlns:a16="http://schemas.microsoft.com/office/drawing/2014/main" id="{3CB01559-E4FE-4549-A5C4-71F906905E1F}"/>
              </a:ext>
            </a:extLst>
          </p:cNvPr>
          <p:cNvSpPr txBox="1"/>
          <p:nvPr/>
        </p:nvSpPr>
        <p:spPr>
          <a:xfrm>
            <a:off x="8305800" y="2052319"/>
            <a:ext cx="3505200" cy="1015663"/>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RESPONSABILIDAD SOCIAL </a:t>
            </a:r>
          </a:p>
        </p:txBody>
      </p:sp>
      <p:sp>
        <p:nvSpPr>
          <p:cNvPr id="10" name="9 CuadroTexto">
            <a:extLst>
              <a:ext uri="{FF2B5EF4-FFF2-40B4-BE49-F238E27FC236}">
                <a16:creationId xmlns="" xmlns:a16="http://schemas.microsoft.com/office/drawing/2014/main" id="{3CB01559-E4FE-4549-A5C4-71F906905E1F}"/>
              </a:ext>
            </a:extLst>
          </p:cNvPr>
          <p:cNvSpPr txBox="1"/>
          <p:nvPr/>
        </p:nvSpPr>
        <p:spPr>
          <a:xfrm>
            <a:off x="4280257" y="5384836"/>
            <a:ext cx="2873017" cy="707886"/>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SIAU</a:t>
            </a:r>
            <a:r>
              <a:rPr lang="es-CO" sz="2000" dirty="0" smtClean="0">
                <a:solidFill>
                  <a:srgbClr val="0070C0"/>
                </a:solidFill>
                <a:latin typeface="Arial" pitchFamily="34" charset="0"/>
                <a:cs typeface="Arial" pitchFamily="34" charset="0"/>
              </a:rPr>
              <a:t> </a:t>
            </a:r>
            <a:endParaRPr lang="es-CO" sz="2000" dirty="0" smtClean="0">
              <a:latin typeface="Arial" pitchFamily="34" charset="0"/>
              <a:cs typeface="Arial" pitchFamily="34" charset="0"/>
            </a:endParaRPr>
          </a:p>
        </p:txBody>
      </p:sp>
      <p:sp>
        <p:nvSpPr>
          <p:cNvPr id="8" name="7 CuadroTexto">
            <a:extLst>
              <a:ext uri="{FF2B5EF4-FFF2-40B4-BE49-F238E27FC236}">
                <a16:creationId xmlns="" xmlns:a16="http://schemas.microsoft.com/office/drawing/2014/main" id="{3CB01559-E4FE-4549-A5C4-71F906905E1F}"/>
              </a:ext>
            </a:extLst>
          </p:cNvPr>
          <p:cNvSpPr txBox="1"/>
          <p:nvPr/>
        </p:nvSpPr>
        <p:spPr>
          <a:xfrm>
            <a:off x="8305800" y="3240964"/>
            <a:ext cx="3505200" cy="1015663"/>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GESTIÓN DE LA TECNOLOGÍA </a:t>
            </a:r>
          </a:p>
        </p:txBody>
      </p:sp>
      <p:sp>
        <p:nvSpPr>
          <p:cNvPr id="9" name="8 CuadroTexto">
            <a:extLst>
              <a:ext uri="{FF2B5EF4-FFF2-40B4-BE49-F238E27FC236}">
                <a16:creationId xmlns="" xmlns:a16="http://schemas.microsoft.com/office/drawing/2014/main" id="{3CB01559-E4FE-4549-A5C4-71F906905E1F}"/>
              </a:ext>
            </a:extLst>
          </p:cNvPr>
          <p:cNvSpPr txBox="1"/>
          <p:nvPr/>
        </p:nvSpPr>
        <p:spPr>
          <a:xfrm>
            <a:off x="8305800" y="4409195"/>
            <a:ext cx="3505200" cy="707886"/>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GESTIÓN DEL RIESGO </a:t>
            </a:r>
          </a:p>
        </p:txBody>
      </p:sp>
      <p:sp>
        <p:nvSpPr>
          <p:cNvPr id="11" name="10 CuadroTexto">
            <a:extLst>
              <a:ext uri="{FF2B5EF4-FFF2-40B4-BE49-F238E27FC236}">
                <a16:creationId xmlns="" xmlns:a16="http://schemas.microsoft.com/office/drawing/2014/main" id="{3CB01559-E4FE-4549-A5C4-71F906905E1F}"/>
              </a:ext>
            </a:extLst>
          </p:cNvPr>
          <p:cNvSpPr txBox="1"/>
          <p:nvPr/>
        </p:nvSpPr>
        <p:spPr>
          <a:xfrm>
            <a:off x="3964166" y="1847367"/>
            <a:ext cx="3505200" cy="1015663"/>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a:latin typeface="Arial" pitchFamily="34" charset="0"/>
              <a:cs typeface="Arial" pitchFamily="34" charset="0"/>
            </a:endParaRPr>
          </a:p>
          <a:p>
            <a:pPr algn="ctr"/>
            <a:r>
              <a:rPr lang="es-CO" sz="2000" b="1" dirty="0" smtClean="0">
                <a:latin typeface="Arial" pitchFamily="34" charset="0"/>
                <a:cs typeface="Arial" pitchFamily="34" charset="0"/>
              </a:rPr>
              <a:t>MODELO DE ATENCIÓN SOICAFE </a:t>
            </a:r>
          </a:p>
        </p:txBody>
      </p:sp>
    </p:spTree>
    <p:extLst>
      <p:ext uri="{BB962C8B-B14F-4D97-AF65-F5344CB8AC3E}">
        <p14:creationId xmlns:p14="http://schemas.microsoft.com/office/powerpoint/2010/main" val="1612084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3681452" y="1202419"/>
            <a:ext cx="6437908"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b="1" dirty="0" smtClean="0">
                <a:solidFill>
                  <a:prstClr val="black"/>
                </a:solidFill>
              </a:rPr>
              <a:t>EJE ATENCIÓN CENTRADA EN EL USUARIO</a:t>
            </a:r>
            <a:endParaRPr lang="es-CO" dirty="0">
              <a:solidFill>
                <a:prstClr val="black"/>
              </a:solidFill>
            </a:endParaRPr>
          </a:p>
        </p:txBody>
      </p:sp>
      <p:sp>
        <p:nvSpPr>
          <p:cNvPr id="4" name="4 CuadroTexto">
            <a:extLst>
              <a:ext uri="{FF2B5EF4-FFF2-40B4-BE49-F238E27FC236}">
                <a16:creationId xmlns="" xmlns:a16="http://schemas.microsoft.com/office/drawing/2014/main" id="{3CB01559-E4FE-4549-A5C4-71F906905E1F}"/>
              </a:ext>
            </a:extLst>
          </p:cNvPr>
          <p:cNvSpPr txBox="1"/>
          <p:nvPr/>
        </p:nvSpPr>
        <p:spPr>
          <a:xfrm>
            <a:off x="1959128" y="2416362"/>
            <a:ext cx="8646160" cy="2616101"/>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smtClean="0">
              <a:latin typeface="Arial" pitchFamily="34" charset="0"/>
              <a:cs typeface="Arial" pitchFamily="34" charset="0"/>
            </a:endParaRPr>
          </a:p>
          <a:p>
            <a:pPr algn="ctr"/>
            <a:r>
              <a:rPr lang="es-CO" dirty="0" smtClean="0"/>
              <a:t>Adicional a lo anterior, el eje debe demostrar que la institución toma decisiones administrativas y asistenciales pensando en el usuario.</a:t>
            </a:r>
          </a:p>
          <a:p>
            <a:pPr algn="ctr"/>
            <a:endParaRPr lang="es-CO" dirty="0"/>
          </a:p>
          <a:p>
            <a:pPr algn="ctr"/>
            <a:r>
              <a:rPr lang="es-CO" dirty="0" smtClean="0"/>
              <a:t>Algunas decisiones tomadas pensando en el usuario, se muestran en la siguiente diapositiva</a:t>
            </a:r>
          </a:p>
          <a:p>
            <a:pPr algn="ctr"/>
            <a:r>
              <a:rPr lang="es-CO" dirty="0" smtClean="0"/>
              <a:t>  </a:t>
            </a:r>
            <a:endParaRPr lang="es-CO" dirty="0"/>
          </a:p>
          <a:p>
            <a:pPr algn="ctr"/>
            <a:endParaRPr lang="es-CO" dirty="0"/>
          </a:p>
          <a:p>
            <a:endParaRPr lang="es-CO" dirty="0"/>
          </a:p>
        </p:txBody>
      </p:sp>
    </p:spTree>
    <p:extLst>
      <p:ext uri="{BB962C8B-B14F-4D97-AF65-F5344CB8AC3E}">
        <p14:creationId xmlns:p14="http://schemas.microsoft.com/office/powerpoint/2010/main" val="882027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3291840" y="812800"/>
            <a:ext cx="7914640" cy="11817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b="1" dirty="0" smtClean="0">
                <a:solidFill>
                  <a:prstClr val="black"/>
                </a:solidFill>
              </a:rPr>
              <a:t>EJEMPLOS DE DECISIONES INSTITUCIONALES RELACIONADAS CON EL EJE DE ATENCION CENTRADA EN EL USUARIO</a:t>
            </a:r>
            <a:endParaRPr lang="es-CO" dirty="0">
              <a:solidFill>
                <a:prstClr val="black"/>
              </a:solidFill>
            </a:endParaRPr>
          </a:p>
        </p:txBody>
      </p:sp>
      <p:sp>
        <p:nvSpPr>
          <p:cNvPr id="7" name="4 CuadroTexto">
            <a:extLst>
              <a:ext uri="{FF2B5EF4-FFF2-40B4-BE49-F238E27FC236}">
                <a16:creationId xmlns="" xmlns:a16="http://schemas.microsoft.com/office/drawing/2014/main" id="{3CB01559-E4FE-4549-A5C4-71F906905E1F}"/>
              </a:ext>
            </a:extLst>
          </p:cNvPr>
          <p:cNvSpPr txBox="1"/>
          <p:nvPr/>
        </p:nvSpPr>
        <p:spPr>
          <a:xfrm>
            <a:off x="690880" y="2047549"/>
            <a:ext cx="10820400" cy="4031873"/>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smtClean="0">
              <a:latin typeface="Arial" pitchFamily="34" charset="0"/>
              <a:cs typeface="Arial" pitchFamily="34" charset="0"/>
            </a:endParaRPr>
          </a:p>
          <a:p>
            <a:pPr marL="342900" indent="-342900" algn="ctr">
              <a:buFont typeface="Arial" panose="020B0604020202020204" pitchFamily="34" charset="0"/>
              <a:buChar char="•"/>
            </a:pPr>
            <a:r>
              <a:rPr lang="es-CO" sz="2000" dirty="0" smtClean="0">
                <a:latin typeface="Arial" pitchFamily="34" charset="0"/>
                <a:cs typeface="Arial" pitchFamily="34" charset="0"/>
              </a:rPr>
              <a:t>Ampliación de horarios de visita en 3, 5 y 6 pisos </a:t>
            </a:r>
          </a:p>
          <a:p>
            <a:pPr marL="342900" indent="-342900" algn="ctr">
              <a:buFont typeface="Arial" panose="020B0604020202020204" pitchFamily="34" charset="0"/>
              <a:buChar char="•"/>
            </a:pPr>
            <a:r>
              <a:rPr lang="es-CO" sz="2000" dirty="0" smtClean="0">
                <a:latin typeface="Arial" pitchFamily="34" charset="0"/>
                <a:cs typeface="Arial" pitchFamily="34" charset="0"/>
              </a:rPr>
              <a:t>Acompañante del paciente lo decide la familia</a:t>
            </a:r>
          </a:p>
          <a:p>
            <a:pPr marL="342900" indent="-342900" algn="ctr">
              <a:buFont typeface="Arial" panose="020B0604020202020204" pitchFamily="34" charset="0"/>
              <a:buChar char="•"/>
            </a:pPr>
            <a:r>
              <a:rPr lang="es-CO" sz="2000" dirty="0" smtClean="0">
                <a:latin typeface="Arial" pitchFamily="34" charset="0"/>
                <a:cs typeface="Arial" pitchFamily="34" charset="0"/>
              </a:rPr>
              <a:t>Cortinas en habitaciones para proteger intimidad</a:t>
            </a:r>
          </a:p>
          <a:p>
            <a:pPr marL="342900" indent="-342900" algn="ctr">
              <a:buFont typeface="Arial" panose="020B0604020202020204" pitchFamily="34" charset="0"/>
              <a:buChar char="•"/>
            </a:pPr>
            <a:r>
              <a:rPr lang="es-CO" sz="2000" dirty="0" smtClean="0">
                <a:latin typeface="Arial" pitchFamily="34" charset="0"/>
                <a:cs typeface="Arial" pitchFamily="34" charset="0"/>
              </a:rPr>
              <a:t>Ampliación equipo de trabajadoras sociales</a:t>
            </a:r>
          </a:p>
          <a:p>
            <a:pPr marL="342900" indent="-342900" algn="ctr">
              <a:buFont typeface="Arial" panose="020B0604020202020204" pitchFamily="34" charset="0"/>
              <a:buChar char="•"/>
            </a:pPr>
            <a:r>
              <a:rPr lang="es-CO" sz="2000" dirty="0" smtClean="0">
                <a:latin typeface="Arial" pitchFamily="34" charset="0"/>
                <a:cs typeface="Arial" pitchFamily="34" charset="0"/>
              </a:rPr>
              <a:t>Ampliación equipo gestión clínica</a:t>
            </a:r>
          </a:p>
          <a:p>
            <a:pPr marL="342900" indent="-342900" algn="ctr">
              <a:buFont typeface="Arial" panose="020B0604020202020204" pitchFamily="34" charset="0"/>
              <a:buChar char="•"/>
            </a:pPr>
            <a:r>
              <a:rPr lang="es-CO" sz="2000" dirty="0" smtClean="0">
                <a:latin typeface="Arial" pitchFamily="34" charset="0"/>
                <a:cs typeface="Arial" pitchFamily="34" charset="0"/>
              </a:rPr>
              <a:t>FIXOMULL transparente para disminuir flebitis</a:t>
            </a:r>
          </a:p>
          <a:p>
            <a:pPr marL="342900" indent="-342900" algn="ctr">
              <a:buFont typeface="Arial" panose="020B0604020202020204" pitchFamily="34" charset="0"/>
              <a:buChar char="•"/>
            </a:pPr>
            <a:r>
              <a:rPr lang="es-CO" sz="2000" dirty="0" smtClean="0">
                <a:latin typeface="Arial" pitchFamily="34" charset="0"/>
                <a:cs typeface="Arial" pitchFamily="34" charset="0"/>
              </a:rPr>
              <a:t>Sala lúdica del adulto y de pediatría</a:t>
            </a:r>
          </a:p>
          <a:p>
            <a:pPr marL="342900" indent="-342900" algn="ctr">
              <a:buFont typeface="Arial" panose="020B0604020202020204" pitchFamily="34" charset="0"/>
              <a:buChar char="•"/>
            </a:pPr>
            <a:r>
              <a:rPr lang="es-CO" sz="2000" dirty="0" smtClean="0">
                <a:latin typeface="Arial" pitchFamily="34" charset="0"/>
                <a:cs typeface="Arial" pitchFamily="34" charset="0"/>
              </a:rPr>
              <a:t>Sala el Vuelo del Colibrí</a:t>
            </a:r>
          </a:p>
          <a:p>
            <a:pPr marL="342900" indent="-342900" algn="ctr">
              <a:buFont typeface="Arial" panose="020B0604020202020204" pitchFamily="34" charset="0"/>
              <a:buChar char="•"/>
            </a:pPr>
            <a:r>
              <a:rPr lang="es-CO" sz="2000" dirty="0" smtClean="0">
                <a:latin typeface="Arial" pitchFamily="34" charset="0"/>
                <a:cs typeface="Arial" pitchFamily="34" charset="0"/>
              </a:rPr>
              <a:t>Información y apoyo psicológico a pacientes COVID y familiares  </a:t>
            </a:r>
          </a:p>
          <a:p>
            <a:pPr marL="342900" indent="-342900" algn="ctr">
              <a:buFont typeface="Arial" panose="020B0604020202020204" pitchFamily="34" charset="0"/>
              <a:buChar char="•"/>
            </a:pPr>
            <a:r>
              <a:rPr lang="es-CO" sz="2000" dirty="0" smtClean="0">
                <a:latin typeface="Arial" pitchFamily="34" charset="0"/>
                <a:cs typeface="Arial" pitchFamily="34" charset="0"/>
              </a:rPr>
              <a:t>Confort</a:t>
            </a:r>
          </a:p>
          <a:p>
            <a:endParaRPr lang="es-CO" dirty="0"/>
          </a:p>
          <a:p>
            <a:endParaRPr lang="es-CO" dirty="0"/>
          </a:p>
        </p:txBody>
      </p:sp>
    </p:spTree>
    <p:extLst>
      <p:ext uri="{BB962C8B-B14F-4D97-AF65-F5344CB8AC3E}">
        <p14:creationId xmlns:p14="http://schemas.microsoft.com/office/powerpoint/2010/main" val="29599982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4 CuadroTexto">
            <a:extLst>
              <a:ext uri="{FF2B5EF4-FFF2-40B4-BE49-F238E27FC236}">
                <a16:creationId xmlns="" xmlns:a16="http://schemas.microsoft.com/office/drawing/2014/main" id="{3CB01559-E4FE-4549-A5C4-71F906905E1F}"/>
              </a:ext>
            </a:extLst>
          </p:cNvPr>
          <p:cNvSpPr txBox="1"/>
          <p:nvPr/>
        </p:nvSpPr>
        <p:spPr>
          <a:xfrm>
            <a:off x="690880" y="2047549"/>
            <a:ext cx="10820400" cy="3447098"/>
          </a:xfrm>
          <a:prstGeom prst="rect">
            <a:avLst/>
          </a:prstGeom>
          <a:solidFill>
            <a:schemeClr val="bg1">
              <a:lumMod val="95000"/>
            </a:schemeClr>
          </a:solidFill>
          <a:ln>
            <a:solidFill>
              <a:schemeClr val="bg1">
                <a:lumMod val="95000"/>
              </a:schemeClr>
            </a:solidFill>
          </a:ln>
        </p:spPr>
        <p:txBody>
          <a:bodyPr wrap="square" rtlCol="0">
            <a:spAutoFit/>
          </a:bodyPr>
          <a:lstStyle/>
          <a:p>
            <a:pPr algn="ctr"/>
            <a:endParaRPr lang="es-CO" sz="2000" dirty="0" smtClean="0">
              <a:latin typeface="Arial" pitchFamily="34" charset="0"/>
              <a:cs typeface="Arial" pitchFamily="34" charset="0"/>
            </a:endParaRPr>
          </a:p>
          <a:p>
            <a:pPr algn="ctr"/>
            <a:r>
              <a:rPr lang="es-CO" dirty="0" smtClean="0"/>
              <a:t>La siguiente diapositiva muestra la ficha técnica del eje y hace relación a:</a:t>
            </a:r>
          </a:p>
          <a:p>
            <a:pPr marL="342900" indent="-342900" algn="ctr">
              <a:buAutoNum type="arabicPeriod"/>
            </a:pPr>
            <a:r>
              <a:rPr lang="es-CO" dirty="0" smtClean="0"/>
              <a:t>INTEGRANTES</a:t>
            </a:r>
          </a:p>
          <a:p>
            <a:pPr marL="342900" indent="-342900" algn="ctr">
              <a:buAutoNum type="arabicPeriod"/>
            </a:pPr>
            <a:r>
              <a:rPr lang="es-CO" dirty="0" smtClean="0"/>
              <a:t>LIDER Y SECRETARIO</a:t>
            </a:r>
          </a:p>
          <a:p>
            <a:pPr marL="342900" indent="-342900" algn="ctr">
              <a:buAutoNum type="arabicPeriod"/>
            </a:pPr>
            <a:r>
              <a:rPr lang="es-CO" dirty="0" smtClean="0"/>
              <a:t>PERIODICIDAD DE LAS REUNIONES</a:t>
            </a:r>
          </a:p>
          <a:p>
            <a:pPr marL="342900" indent="-342900" algn="ctr">
              <a:buAutoNum type="arabicPeriod"/>
            </a:pPr>
            <a:r>
              <a:rPr lang="es-CO" dirty="0" smtClean="0"/>
              <a:t>FUNCIONESDE LOS INTEGRANTES </a:t>
            </a:r>
          </a:p>
          <a:p>
            <a:pPr algn="ctr"/>
            <a:endParaRPr lang="es-CO" dirty="0" smtClean="0"/>
          </a:p>
          <a:p>
            <a:pPr algn="ctr"/>
            <a:r>
              <a:rPr lang="es-CO" dirty="0" smtClean="0"/>
              <a:t>Las diapositivas siguientes muestran el plan de trabajo y el cronograma</a:t>
            </a:r>
          </a:p>
          <a:p>
            <a:endParaRPr lang="es-CO" dirty="0" smtClean="0"/>
          </a:p>
          <a:p>
            <a:endParaRPr lang="es-CO" dirty="0"/>
          </a:p>
          <a:p>
            <a:r>
              <a:rPr lang="es-CO" dirty="0" smtClean="0"/>
              <a:t> </a:t>
            </a:r>
            <a:endParaRPr lang="es-CO" dirty="0"/>
          </a:p>
          <a:p>
            <a:endParaRPr lang="es-CO" dirty="0"/>
          </a:p>
        </p:txBody>
      </p:sp>
    </p:spTree>
    <p:extLst>
      <p:ext uri="{BB962C8B-B14F-4D97-AF65-F5344CB8AC3E}">
        <p14:creationId xmlns:p14="http://schemas.microsoft.com/office/powerpoint/2010/main" val="3889338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3681452" y="623299"/>
            <a:ext cx="6437908"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b="1" dirty="0" smtClean="0">
                <a:solidFill>
                  <a:prstClr val="black"/>
                </a:solidFill>
              </a:rPr>
              <a:t>ATENCIÓN CENTRADA EN EL USUARIO</a:t>
            </a:r>
            <a:endParaRPr lang="es-CO" dirty="0">
              <a:solidFill>
                <a:prstClr val="black"/>
              </a:solidFill>
            </a:endParaRPr>
          </a:p>
        </p:txBody>
      </p:sp>
      <p:graphicFrame>
        <p:nvGraphicFramePr>
          <p:cNvPr id="2" name="1 Tabla"/>
          <p:cNvGraphicFramePr>
            <a:graphicFrameLocks noGrp="1"/>
          </p:cNvGraphicFramePr>
          <p:nvPr>
            <p:extLst>
              <p:ext uri="{D42A27DB-BD31-4B8C-83A1-F6EECF244321}">
                <p14:modId xmlns:p14="http://schemas.microsoft.com/office/powerpoint/2010/main" val="2181818945"/>
              </p:ext>
            </p:extLst>
          </p:nvPr>
        </p:nvGraphicFramePr>
        <p:xfrm>
          <a:off x="2319020" y="1503683"/>
          <a:ext cx="8001000" cy="4540880"/>
        </p:xfrm>
        <a:graphic>
          <a:graphicData uri="http://schemas.openxmlformats.org/drawingml/2006/table">
            <a:tbl>
              <a:tblPr/>
              <a:tblGrid>
                <a:gridCol w="3086100"/>
                <a:gridCol w="4914900"/>
              </a:tblGrid>
              <a:tr h="447037">
                <a:tc gridSpan="2">
                  <a:txBody>
                    <a:bodyPr/>
                    <a:lstStyle/>
                    <a:p>
                      <a:pPr algn="ctr" fontAlgn="b"/>
                      <a:r>
                        <a:rPr lang="es-CO" sz="1400" b="1" i="0" u="none" strike="noStrike" dirty="0" smtClean="0">
                          <a:solidFill>
                            <a:srgbClr val="000000"/>
                          </a:solidFill>
                          <a:effectLst/>
                          <a:latin typeface="Calibri"/>
                        </a:rPr>
                        <a:t>FICHA TÉCNICA DE INTEGRANTES </a:t>
                      </a:r>
                      <a:r>
                        <a:rPr lang="es-CO" sz="1400" b="1" i="0" u="none" strike="noStrike" dirty="0">
                          <a:solidFill>
                            <a:srgbClr val="000000"/>
                          </a:solidFill>
                          <a:effectLst/>
                          <a:latin typeface="Calibri"/>
                        </a:rPr>
                        <a:t>DEL </a:t>
                      </a:r>
                      <a:r>
                        <a:rPr lang="es-CO" sz="1400" b="1" i="0" u="none" strike="noStrike" dirty="0" smtClean="0">
                          <a:solidFill>
                            <a:srgbClr val="000000"/>
                          </a:solidFill>
                          <a:effectLst/>
                          <a:latin typeface="Calibri"/>
                        </a:rPr>
                        <a:t>EQUIPO DEL EJE </a:t>
                      </a:r>
                      <a:r>
                        <a:rPr lang="es-CO" sz="1400" b="1" i="0" u="none" strike="noStrike" dirty="0">
                          <a:solidFill>
                            <a:srgbClr val="000000"/>
                          </a:solidFill>
                          <a:effectLst/>
                          <a:latin typeface="Calibri"/>
                        </a:rPr>
                        <a:t>DE ATENCION CENTRADA EN EL </a:t>
                      </a:r>
                      <a:r>
                        <a:rPr lang="es-CO" sz="1400" b="1" i="0" u="none" strike="noStrike" dirty="0" smtClean="0">
                          <a:solidFill>
                            <a:srgbClr val="000000"/>
                          </a:solidFill>
                          <a:effectLst/>
                          <a:latin typeface="Calibri"/>
                        </a:rPr>
                        <a:t>USUARIO</a:t>
                      </a:r>
                      <a:br>
                        <a:rPr lang="es-CO" sz="1400" b="1" i="0" u="none" strike="noStrike" dirty="0" smtClean="0">
                          <a:solidFill>
                            <a:srgbClr val="000000"/>
                          </a:solidFill>
                          <a:effectLst/>
                          <a:latin typeface="Calibri"/>
                        </a:rPr>
                      </a:br>
                      <a:endParaRPr lang="es-CO" sz="1400" b="1" i="0" u="none" strike="noStrike" dirty="0">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r>
              <a:tr h="260986">
                <a:tc>
                  <a:txBody>
                    <a:bodyPr/>
                    <a:lstStyle/>
                    <a:p>
                      <a:pPr algn="ctr" fontAlgn="b"/>
                      <a:r>
                        <a:rPr lang="es-CO" sz="1100" b="0" i="0" u="none" strike="noStrike" dirty="0">
                          <a:solidFill>
                            <a:srgbClr val="000000"/>
                          </a:solidFill>
                          <a:effectLst/>
                          <a:latin typeface="Calibri"/>
                        </a:rPr>
                        <a:t>Cuántas personas conforman el Eje de Acreditación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rgbClr val="000000"/>
                          </a:solidFill>
                          <a:effectLst/>
                          <a:latin typeface="Calibri"/>
                        </a:rPr>
                        <a:t>10 integrantes:  Andrés Hernando Godoy Delgado (Líder), Elizabeth Cardona Osorio, Jorge H Betancourt G, Cesar Augusto Rincón Zuluaga, Luis Miguel Arredondo P, Jorge Isaac Mosquera O, Diana Marcela Solórzano J, </a:t>
                      </a:r>
                      <a:r>
                        <a:rPr lang="es-CO" sz="1100" b="0" i="0" u="none" strike="noStrike" dirty="0" err="1" smtClean="0">
                          <a:solidFill>
                            <a:srgbClr val="000000"/>
                          </a:solidFill>
                          <a:effectLst/>
                          <a:latin typeface="Calibri"/>
                        </a:rPr>
                        <a:t>Aicardo</a:t>
                      </a:r>
                      <a:r>
                        <a:rPr lang="es-CO" sz="1100" b="0" i="0" u="none" strike="noStrike" dirty="0" smtClean="0">
                          <a:solidFill>
                            <a:srgbClr val="000000"/>
                          </a:solidFill>
                          <a:effectLst/>
                          <a:latin typeface="Calibri"/>
                        </a:rPr>
                        <a:t> Montes Rodríguez, Rosa Elvira Ruiz Bermúdez, Jorge Raúl Ossa Botero.   </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896">
                <a:tc>
                  <a:txBody>
                    <a:bodyPr/>
                    <a:lstStyle/>
                    <a:p>
                      <a:pPr algn="ctr" fontAlgn="b"/>
                      <a:r>
                        <a:rPr lang="es-CO" sz="1100" b="0" i="0" u="none" strike="noStrike">
                          <a:solidFill>
                            <a:srgbClr val="000000"/>
                          </a:solidFill>
                          <a:effectLst/>
                          <a:latin typeface="Calibri"/>
                        </a:rPr>
                        <a:t>Cuál es el líder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rgbClr val="000000"/>
                          </a:solidFill>
                          <a:effectLst/>
                          <a:latin typeface="Calibri"/>
                        </a:rPr>
                        <a:t>Andrés Hernando Godoy Delgado</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896">
                <a:tc>
                  <a:txBody>
                    <a:bodyPr/>
                    <a:lstStyle/>
                    <a:p>
                      <a:pPr algn="ctr" fontAlgn="b"/>
                      <a:r>
                        <a:rPr lang="es-CO" sz="1100" b="0" i="0" u="none" strike="noStrike" dirty="0">
                          <a:solidFill>
                            <a:srgbClr val="000000"/>
                          </a:solidFill>
                          <a:effectLst/>
                          <a:latin typeface="Calibri"/>
                        </a:rPr>
                        <a:t>Cuál es el Secretario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a:rPr>
                        <a:t>Adriana </a:t>
                      </a:r>
                      <a:r>
                        <a:rPr lang="es-CO" sz="1100" b="0" i="0" u="none" strike="noStrike" dirty="0" smtClean="0">
                          <a:solidFill>
                            <a:srgbClr val="000000"/>
                          </a:solidFill>
                          <a:effectLst/>
                          <a:latin typeface="Calibri"/>
                        </a:rPr>
                        <a:t>Cardona Peláez</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738">
                <a:tc>
                  <a:txBody>
                    <a:bodyPr/>
                    <a:lstStyle/>
                    <a:p>
                      <a:pPr algn="ctr" fontAlgn="b"/>
                      <a:r>
                        <a:rPr lang="es-CO" sz="1100" b="0" i="0" u="none" strike="noStrike" dirty="0">
                          <a:solidFill>
                            <a:srgbClr val="000000"/>
                          </a:solidFill>
                          <a:effectLst/>
                          <a:latin typeface="Calibri"/>
                        </a:rPr>
                        <a:t>Cada cuánto se reúnen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a:rPr>
                        <a:t>Cada 2 meses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896">
                <a:tc>
                  <a:txBody>
                    <a:bodyPr/>
                    <a:lstStyle/>
                    <a:p>
                      <a:pPr algn="ctr" fontAlgn="b"/>
                      <a:r>
                        <a:rPr lang="es-CO" sz="1100" b="0" i="0" u="none" strike="noStrike" dirty="0">
                          <a:solidFill>
                            <a:srgbClr val="000000"/>
                          </a:solidFill>
                          <a:effectLst/>
                          <a:latin typeface="Calibri"/>
                        </a:rPr>
                        <a:t>Actas de reunión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Calibri"/>
                        </a:rPr>
                        <a:t>Se tienen </a:t>
                      </a:r>
                      <a:r>
                        <a:rPr lang="es-CO" sz="1100" b="0" i="0" u="none" strike="noStrike" dirty="0" smtClean="0">
                          <a:solidFill>
                            <a:srgbClr val="000000"/>
                          </a:solidFill>
                          <a:effectLst/>
                          <a:latin typeface="Calibri"/>
                        </a:rPr>
                        <a:t>3 </a:t>
                      </a:r>
                      <a:r>
                        <a:rPr lang="es-CO" sz="1100" b="0" i="0" u="none" strike="noStrike" dirty="0">
                          <a:solidFill>
                            <a:srgbClr val="000000"/>
                          </a:solidFill>
                          <a:effectLst/>
                          <a:latin typeface="Calibri"/>
                        </a:rPr>
                        <a:t>actas:  Junio y Septiembre </a:t>
                      </a:r>
                      <a:r>
                        <a:rPr lang="es-CO" sz="1100" b="0" i="0" u="none" strike="noStrike" dirty="0" smtClean="0">
                          <a:solidFill>
                            <a:srgbClr val="000000"/>
                          </a:solidFill>
                          <a:effectLst/>
                          <a:latin typeface="Calibri"/>
                        </a:rPr>
                        <a:t>2020, Febrero 2021</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5896">
                <a:tc>
                  <a:txBody>
                    <a:bodyPr/>
                    <a:lstStyle/>
                    <a:p>
                      <a:pPr algn="ctr" fontAlgn="b"/>
                      <a:r>
                        <a:rPr lang="es-CO" sz="1100" b="0" i="0" u="none" strike="noStrike" dirty="0">
                          <a:solidFill>
                            <a:srgbClr val="000000"/>
                          </a:solidFill>
                          <a:effectLst/>
                          <a:latin typeface="Calibri"/>
                        </a:rPr>
                        <a:t>Cronograma de Reuniones 2021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smtClean="0">
                          <a:solidFill>
                            <a:srgbClr val="000000"/>
                          </a:solidFill>
                          <a:effectLst/>
                          <a:latin typeface="Calibri"/>
                        </a:rPr>
                        <a:t>Abr-Jun-</a:t>
                      </a:r>
                      <a:r>
                        <a:rPr lang="es-CO" sz="1100" b="0" i="0" u="none" strike="noStrike" dirty="0" err="1" smtClean="0">
                          <a:solidFill>
                            <a:srgbClr val="000000"/>
                          </a:solidFill>
                          <a:effectLst/>
                          <a:latin typeface="Calibri"/>
                        </a:rPr>
                        <a:t>Ago</a:t>
                      </a:r>
                      <a:r>
                        <a:rPr lang="es-CO" sz="1100" b="0" i="0" u="none" strike="noStrike" dirty="0" smtClean="0">
                          <a:solidFill>
                            <a:srgbClr val="000000"/>
                          </a:solidFill>
                          <a:effectLst/>
                          <a:latin typeface="Calibri"/>
                        </a:rPr>
                        <a:t>-Oct-Dic </a:t>
                      </a:r>
                      <a:r>
                        <a:rPr lang="es-CO" sz="1100" b="0" i="0" u="none" strike="noStrike" dirty="0">
                          <a:solidFill>
                            <a:srgbClr val="000000"/>
                          </a:solidFill>
                          <a:effectLst/>
                          <a:latin typeface="Calibri"/>
                        </a:rPr>
                        <a:t>de 2021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5610">
                <a:tc>
                  <a:txBody>
                    <a:bodyPr/>
                    <a:lstStyle/>
                    <a:p>
                      <a:pPr algn="ctr" fontAlgn="t"/>
                      <a:r>
                        <a:rPr lang="es-CO" sz="1100" b="0" i="0" u="none" strike="noStrike">
                          <a:solidFill>
                            <a:srgbClr val="000000"/>
                          </a:solidFill>
                          <a:effectLst/>
                          <a:latin typeface="Calibri"/>
                        </a:rPr>
                        <a:t>Cuáles son las funciones de los integrantes</a:t>
                      </a:r>
                    </a:p>
                  </a:txBody>
                  <a:tcPr marL="9525" marR="9525"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a:rPr>
                        <a:t>1) Evaluar resultados de mediciones realizadas sobre necesidades y expectativas del cliente externo y proponer estrategias. (Encuesta Confort 2018).</a:t>
                      </a:r>
                      <a:br>
                        <a:rPr lang="es-CO" sz="1100" b="0" i="0" u="none" strike="noStrike" dirty="0">
                          <a:solidFill>
                            <a:srgbClr val="000000"/>
                          </a:solidFill>
                          <a:effectLst/>
                          <a:latin typeface="Calibri"/>
                        </a:rPr>
                      </a:br>
                      <a:r>
                        <a:rPr lang="es-CO" sz="1100" b="0" i="0" u="none" strike="noStrike" dirty="0">
                          <a:solidFill>
                            <a:srgbClr val="000000"/>
                          </a:solidFill>
                          <a:effectLst/>
                          <a:latin typeface="Calibri"/>
                        </a:rPr>
                        <a:t>2) </a:t>
                      </a:r>
                      <a:r>
                        <a:rPr lang="es-CO" sz="1100" b="0" i="0" u="none" strike="noStrike" dirty="0" smtClean="0">
                          <a:solidFill>
                            <a:srgbClr val="000000"/>
                          </a:solidFill>
                          <a:effectLst/>
                          <a:latin typeface="Calibri"/>
                        </a:rPr>
                        <a:t>Análisis e Intervención sobre  de los resultados </a:t>
                      </a:r>
                      <a:r>
                        <a:rPr lang="es-CO" sz="1100" b="0" i="0" u="none" strike="noStrike" dirty="0">
                          <a:solidFill>
                            <a:srgbClr val="000000"/>
                          </a:solidFill>
                          <a:effectLst/>
                          <a:latin typeface="Calibri"/>
                        </a:rPr>
                        <a:t>de </a:t>
                      </a:r>
                      <a:r>
                        <a:rPr lang="es-CO" sz="1100" b="0" i="0" u="none" strike="noStrike" dirty="0" smtClean="0">
                          <a:solidFill>
                            <a:srgbClr val="000000"/>
                          </a:solidFill>
                          <a:effectLst/>
                          <a:latin typeface="Calibri"/>
                        </a:rPr>
                        <a:t>las mediciones </a:t>
                      </a:r>
                      <a:r>
                        <a:rPr lang="es-CO" sz="1100" b="0" i="0" u="none" strike="noStrike" dirty="0">
                          <a:solidFill>
                            <a:srgbClr val="000000"/>
                          </a:solidFill>
                          <a:effectLst/>
                          <a:latin typeface="Calibri"/>
                        </a:rPr>
                        <a:t>Modelo de Atención SOICAFE </a:t>
                      </a:r>
                      <a:r>
                        <a:rPr lang="es-CO" sz="1100" b="0" i="0" u="none" strike="noStrike" dirty="0" smtClean="0">
                          <a:solidFill>
                            <a:srgbClr val="000000"/>
                          </a:solidFill>
                          <a:effectLst/>
                          <a:latin typeface="Calibri"/>
                        </a:rPr>
                        <a:t> en los componentes de Calidez, Amabilidad e Información  y </a:t>
                      </a:r>
                      <a:r>
                        <a:rPr lang="es-CO" sz="1100" b="0" i="0" u="none" strike="noStrike" dirty="0">
                          <a:solidFill>
                            <a:srgbClr val="000000"/>
                          </a:solidFill>
                          <a:effectLst/>
                          <a:latin typeface="Calibri"/>
                        </a:rPr>
                        <a:t>proponer estrategias de mejora.</a:t>
                      </a:r>
                      <a:br>
                        <a:rPr lang="es-CO" sz="1100" b="0" i="0" u="none" strike="noStrike" dirty="0">
                          <a:solidFill>
                            <a:srgbClr val="000000"/>
                          </a:solidFill>
                          <a:effectLst/>
                          <a:latin typeface="Calibri"/>
                        </a:rPr>
                      </a:br>
                      <a:r>
                        <a:rPr lang="es-CO" sz="1100" b="0" i="0" u="none" strike="noStrike" dirty="0">
                          <a:solidFill>
                            <a:srgbClr val="000000"/>
                          </a:solidFill>
                          <a:effectLst/>
                          <a:latin typeface="Calibri"/>
                        </a:rPr>
                        <a:t>3) </a:t>
                      </a:r>
                      <a:r>
                        <a:rPr lang="es-CO" sz="1100" b="0" i="0" u="none" strike="noStrike" dirty="0" smtClean="0">
                          <a:solidFill>
                            <a:srgbClr val="000000"/>
                          </a:solidFill>
                          <a:effectLst/>
                          <a:latin typeface="Calibri"/>
                        </a:rPr>
                        <a:t>Análisis e Intervención de los  resultados </a:t>
                      </a:r>
                      <a:r>
                        <a:rPr lang="es-CO" sz="1100" b="0" i="0" u="none" strike="noStrike" dirty="0">
                          <a:solidFill>
                            <a:srgbClr val="000000"/>
                          </a:solidFill>
                          <a:effectLst/>
                          <a:latin typeface="Calibri"/>
                        </a:rPr>
                        <a:t>del Ciclo del trámite de las PQRSF y proponer estrategias de mejora.</a:t>
                      </a:r>
                      <a:br>
                        <a:rPr lang="es-CO" sz="1100" b="0" i="0" u="none" strike="noStrike" dirty="0">
                          <a:solidFill>
                            <a:srgbClr val="000000"/>
                          </a:solidFill>
                          <a:effectLst/>
                          <a:latin typeface="Calibri"/>
                        </a:rPr>
                      </a:br>
                      <a:r>
                        <a:rPr lang="es-CO" sz="1100" b="0" i="0" u="none" strike="noStrike" dirty="0" smtClean="0">
                          <a:solidFill>
                            <a:srgbClr val="000000"/>
                          </a:solidFill>
                          <a:effectLst/>
                          <a:latin typeface="Calibri"/>
                        </a:rPr>
                        <a:t>4</a:t>
                      </a:r>
                      <a:r>
                        <a:rPr lang="es-CO" sz="1100" b="0" i="0" u="none" strike="noStrike" dirty="0">
                          <a:solidFill>
                            <a:srgbClr val="000000"/>
                          </a:solidFill>
                          <a:effectLst/>
                          <a:latin typeface="Calibri"/>
                        </a:rPr>
                        <a:t>) </a:t>
                      </a:r>
                      <a:r>
                        <a:rPr lang="es-CO" sz="1100" b="0" i="0" u="none" strike="noStrike" dirty="0" smtClean="0">
                          <a:solidFill>
                            <a:srgbClr val="000000"/>
                          </a:solidFill>
                          <a:effectLst/>
                          <a:latin typeface="Calibri"/>
                        </a:rPr>
                        <a:t>Análisis e Intervención  desde el desarrollo del  </a:t>
                      </a:r>
                      <a:r>
                        <a:rPr lang="es-CO" sz="1100" b="0" i="0" u="none" strike="noStrike" dirty="0">
                          <a:solidFill>
                            <a:srgbClr val="000000"/>
                          </a:solidFill>
                          <a:effectLst/>
                          <a:latin typeface="Calibri"/>
                        </a:rPr>
                        <a:t>Programa de Humanización </a:t>
                      </a:r>
                      <a:r>
                        <a:rPr lang="es-CO" sz="1100" b="0" i="0" u="none" strike="noStrike" dirty="0" smtClean="0">
                          <a:solidFill>
                            <a:srgbClr val="000000"/>
                          </a:solidFill>
                          <a:effectLst/>
                          <a:latin typeface="Calibri"/>
                        </a:rPr>
                        <a:t>desde la dimensión del cliente externo, orientación en tiempos de pandemia.</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563">
                <a:tc>
                  <a:txBody>
                    <a:bodyPr/>
                    <a:lstStyle/>
                    <a:p>
                      <a:pPr algn="ctr" fontAlgn="b"/>
                      <a:r>
                        <a:rPr lang="es-CO" sz="1100" b="0" i="0" u="none" strike="noStrike" dirty="0">
                          <a:solidFill>
                            <a:srgbClr val="000000"/>
                          </a:solidFill>
                          <a:effectLst/>
                          <a:latin typeface="Calibri"/>
                        </a:rPr>
                        <a:t>Cuál es el Plan de Trabajo del Eje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a:rPr>
                        <a:t>Discutir en las reuniones particularidades de estas líneas en asuntos centrados en el </a:t>
                      </a:r>
                      <a:r>
                        <a:rPr lang="es-CO" sz="1100" b="0" i="0" u="none" strike="noStrike" dirty="0" smtClean="0">
                          <a:solidFill>
                            <a:srgbClr val="000000"/>
                          </a:solidFill>
                          <a:effectLst/>
                          <a:latin typeface="Calibri"/>
                        </a:rPr>
                        <a:t>paciente </a:t>
                      </a:r>
                      <a:r>
                        <a:rPr lang="es-CO" sz="1100" b="0" i="0" u="none" strike="noStrike" dirty="0">
                          <a:solidFill>
                            <a:srgbClr val="000000"/>
                          </a:solidFill>
                          <a:effectLst/>
                          <a:latin typeface="Calibri"/>
                        </a:rPr>
                        <a:t>y </a:t>
                      </a:r>
                      <a:r>
                        <a:rPr lang="es-CO" sz="1100" b="0" i="0" u="none" strike="noStrike" dirty="0" smtClean="0">
                          <a:solidFill>
                            <a:srgbClr val="000000"/>
                          </a:solidFill>
                          <a:effectLst/>
                          <a:latin typeface="Calibri"/>
                        </a:rPr>
                        <a:t>acompañante.</a:t>
                      </a:r>
                      <a:endParaRPr lang="es-CO" sz="11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2588">
                <a:tc>
                  <a:txBody>
                    <a:bodyPr/>
                    <a:lstStyle/>
                    <a:p>
                      <a:pPr algn="ctr" fontAlgn="b"/>
                      <a:r>
                        <a:rPr lang="es-CO" sz="1100" b="0" i="0" u="none" strike="noStrike">
                          <a:solidFill>
                            <a:srgbClr val="000000"/>
                          </a:solidFill>
                          <a:effectLst/>
                          <a:latin typeface="Calibri"/>
                        </a:rPr>
                        <a:t>Cuántas oportunidades de mejora se relacionan con el Eje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a:rPr>
                        <a:t>27 OM </a:t>
                      </a:r>
                      <a:r>
                        <a:rPr lang="es-CO" sz="1100" b="0" i="0" u="none" strike="noStrike" dirty="0" smtClean="0">
                          <a:solidFill>
                            <a:srgbClr val="000000"/>
                          </a:solidFill>
                          <a:effectLst/>
                          <a:latin typeface="Calibri"/>
                        </a:rPr>
                        <a:t> </a:t>
                      </a:r>
                      <a:r>
                        <a:rPr lang="es-CO" sz="1100" b="0" i="0" u="none" strike="noStrike" dirty="0">
                          <a:solidFill>
                            <a:srgbClr val="000000"/>
                          </a:solidFill>
                          <a:effectLst/>
                          <a:latin typeface="Calibri"/>
                        </a:rPr>
                        <a:t>de las 246 que dejó ICONTEC)</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631382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 xmlns:a16="http://schemas.microsoft.com/office/drawing/2014/main" id="{40EB5FCC-CF03-4C7C-BA24-F268D8D6CBA5}"/>
              </a:ext>
            </a:extLst>
          </p:cNvPr>
          <p:cNvSpPr txBox="1">
            <a:spLocks/>
          </p:cNvSpPr>
          <p:nvPr/>
        </p:nvSpPr>
        <p:spPr>
          <a:xfrm>
            <a:off x="3681452" y="1202419"/>
            <a:ext cx="6437908"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baseline="0">
                <a:solidFill>
                  <a:schemeClr val="tx1"/>
                </a:solidFill>
                <a:latin typeface="Arial" pitchFamily="34" charset="0"/>
                <a:ea typeface="+mj-ea"/>
                <a:cs typeface="Arial" pitchFamily="34" charset="0"/>
              </a:defRPr>
            </a:lvl1pPr>
          </a:lstStyle>
          <a:p>
            <a:r>
              <a:rPr lang="es-CO" dirty="0" smtClean="0">
                <a:solidFill>
                  <a:prstClr val="black"/>
                </a:solidFill>
              </a:rPr>
              <a:t>LÍNEAS DE INTERVENCION DEL GRUPO DEL EJE ATENCION CENTRADA EN EL USUARIO</a:t>
            </a:r>
            <a:endParaRPr lang="es-CO" dirty="0">
              <a:solidFill>
                <a:prstClr val="black"/>
              </a:solidFill>
            </a:endParaRPr>
          </a:p>
        </p:txBody>
      </p:sp>
      <p:sp>
        <p:nvSpPr>
          <p:cNvPr id="7" name="4 CuadroTexto">
            <a:extLst>
              <a:ext uri="{FF2B5EF4-FFF2-40B4-BE49-F238E27FC236}">
                <a16:creationId xmlns="" xmlns:a16="http://schemas.microsoft.com/office/drawing/2014/main" id="{3CB01559-E4FE-4549-A5C4-71F906905E1F}"/>
              </a:ext>
            </a:extLst>
          </p:cNvPr>
          <p:cNvSpPr txBox="1"/>
          <p:nvPr/>
        </p:nvSpPr>
        <p:spPr>
          <a:xfrm>
            <a:off x="1857732" y="2267922"/>
            <a:ext cx="9694188" cy="3447098"/>
          </a:xfrm>
          <a:prstGeom prst="rect">
            <a:avLst/>
          </a:prstGeom>
          <a:solidFill>
            <a:schemeClr val="bg1">
              <a:lumMod val="95000"/>
            </a:schemeClr>
          </a:solidFill>
          <a:ln>
            <a:solidFill>
              <a:schemeClr val="bg1">
                <a:lumMod val="95000"/>
              </a:schemeClr>
            </a:solidFill>
          </a:ln>
        </p:spPr>
        <p:txBody>
          <a:bodyPr wrap="square" rtlCol="0">
            <a:spAutoFit/>
          </a:bodyPr>
          <a:lstStyle/>
          <a:p>
            <a:pPr marL="457200" indent="-457200" algn="ctr">
              <a:buAutoNum type="arabicPeriod"/>
            </a:pPr>
            <a:r>
              <a:rPr lang="es-CO" sz="2000" dirty="0" smtClean="0">
                <a:latin typeface="Arial" pitchFamily="34" charset="0"/>
                <a:cs typeface="Arial" pitchFamily="34" charset="0"/>
              </a:rPr>
              <a:t>Necesidades y Expectativas del cliente externo: Encuesta de Confort y necesidades identificadas por otras fuentes. </a:t>
            </a:r>
          </a:p>
          <a:p>
            <a:pPr marL="457200" indent="-457200" algn="ctr">
              <a:buAutoNum type="arabicPeriod"/>
            </a:pPr>
            <a:r>
              <a:rPr lang="es-CO" sz="2000" dirty="0" smtClean="0">
                <a:latin typeface="Arial" pitchFamily="34" charset="0"/>
                <a:cs typeface="Arial" pitchFamily="34" charset="0"/>
              </a:rPr>
              <a:t>Análisis resultados Modelo de Atención SOICAFE en los componentes de calidez, amabilidad e información:  recomendaciones y estrategias sobre resultados.</a:t>
            </a:r>
          </a:p>
          <a:p>
            <a:pPr marL="457200" indent="-457200" algn="ctr">
              <a:buAutoNum type="arabicPeriod"/>
            </a:pPr>
            <a:r>
              <a:rPr lang="es-CO" sz="2000" dirty="0" smtClean="0">
                <a:latin typeface="Arial" pitchFamily="34" charset="0"/>
                <a:cs typeface="Arial" pitchFamily="34" charset="0"/>
              </a:rPr>
              <a:t>Evaluación de resultados del ciclo del trámite de las PQRSF:  evaluación de resultados, aplicación procedimiento, método y oportunidad.</a:t>
            </a:r>
          </a:p>
          <a:p>
            <a:pPr marL="457200" indent="-457200" algn="ctr">
              <a:buAutoNum type="arabicPeriod"/>
            </a:pPr>
            <a:r>
              <a:rPr lang="es-CO" sz="2000" dirty="0" smtClean="0">
                <a:latin typeface="Arial" pitchFamily="34" charset="0"/>
                <a:cs typeface="Arial" pitchFamily="34" charset="0"/>
              </a:rPr>
              <a:t>Interacción Programa de Humanización:  análisis y recomendaciones sobre resultados </a:t>
            </a:r>
          </a:p>
          <a:p>
            <a:pPr marL="457200" indent="-457200" algn="ctr">
              <a:buAutoNum type="arabicPeriod"/>
            </a:pPr>
            <a:r>
              <a:rPr lang="es-CO" sz="2000" dirty="0" smtClean="0">
                <a:latin typeface="Arial" pitchFamily="34" charset="0"/>
                <a:cs typeface="Arial" pitchFamily="34" charset="0"/>
              </a:rPr>
              <a:t>Seguimiento </a:t>
            </a:r>
            <a:r>
              <a:rPr lang="es-CO" sz="2000" dirty="0">
                <a:latin typeface="Arial" pitchFamily="34" charset="0"/>
                <a:cs typeface="Arial" pitchFamily="34" charset="0"/>
              </a:rPr>
              <a:t>Transversal a OM relacionadas con las líneas de intervención</a:t>
            </a:r>
            <a:r>
              <a:rPr lang="es-CO" sz="2000" dirty="0" smtClean="0">
                <a:latin typeface="Arial" pitchFamily="34" charset="0"/>
                <a:cs typeface="Arial" pitchFamily="34" charset="0"/>
              </a:rPr>
              <a:t>.</a:t>
            </a:r>
            <a:endParaRPr lang="es-CO" dirty="0"/>
          </a:p>
          <a:p>
            <a:endParaRPr lang="es-CO" dirty="0"/>
          </a:p>
        </p:txBody>
      </p:sp>
    </p:spTree>
    <p:extLst>
      <p:ext uri="{BB962C8B-B14F-4D97-AF65-F5344CB8AC3E}">
        <p14:creationId xmlns:p14="http://schemas.microsoft.com/office/powerpoint/2010/main" val="35783966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364710177"/>
              </p:ext>
            </p:extLst>
          </p:nvPr>
        </p:nvGraphicFramePr>
        <p:xfrm>
          <a:off x="3452669" y="445107"/>
          <a:ext cx="8424371" cy="5945534"/>
        </p:xfrm>
        <a:graphic>
          <a:graphicData uri="http://schemas.openxmlformats.org/drawingml/2006/table">
            <a:tbl>
              <a:tblPr/>
              <a:tblGrid>
                <a:gridCol w="637156"/>
                <a:gridCol w="1582920"/>
                <a:gridCol w="3784672"/>
                <a:gridCol w="1841687"/>
                <a:gridCol w="577936"/>
              </a:tblGrid>
              <a:tr h="230746">
                <a:tc gridSpan="5">
                  <a:txBody>
                    <a:bodyPr/>
                    <a:lstStyle/>
                    <a:p>
                      <a:pPr algn="ctr" fontAlgn="b"/>
                      <a:r>
                        <a:rPr lang="es-CO" sz="1400" b="1" i="0" u="none" strike="noStrike" dirty="0">
                          <a:solidFill>
                            <a:srgbClr val="000000"/>
                          </a:solidFill>
                          <a:effectLst/>
                          <a:latin typeface="Calibri"/>
                        </a:rPr>
                        <a:t>PLAN DE TRABAJO  DEL EJE DE ACREDITACION ATENCION CENTRADA EN EL USUARIO PARA LA VIGENCIA 2021</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409544">
                <a:tc>
                  <a:txBody>
                    <a:bodyPr/>
                    <a:lstStyle/>
                    <a:p>
                      <a:pPr algn="ctr" fontAlgn="ctr"/>
                      <a:r>
                        <a:rPr lang="es-CO" sz="1000" b="1" i="0" u="none" strike="noStrike" dirty="0">
                          <a:solidFill>
                            <a:srgbClr val="000000"/>
                          </a:solidFill>
                          <a:effectLst/>
                          <a:latin typeface="Calibri"/>
                        </a:rPr>
                        <a:t>LINEAS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dirty="0">
                          <a:solidFill>
                            <a:srgbClr val="000000"/>
                          </a:solidFill>
                          <a:effectLst/>
                          <a:latin typeface="Calibri"/>
                        </a:rPr>
                        <a:t>CONTENIDO</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dirty="0">
                          <a:solidFill>
                            <a:srgbClr val="000000"/>
                          </a:solidFill>
                          <a:effectLst/>
                          <a:latin typeface="Calibri"/>
                        </a:rPr>
                        <a:t>JUSTIFICACION</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1" i="0" u="none" strike="noStrike" dirty="0">
                          <a:solidFill>
                            <a:srgbClr val="000000"/>
                          </a:solidFill>
                          <a:effectLst/>
                          <a:latin typeface="Calibri"/>
                        </a:rPr>
                        <a:t>OBJETIVOS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800" b="1" i="0" u="none" strike="noStrike">
                          <a:solidFill>
                            <a:srgbClr val="000000"/>
                          </a:solidFill>
                          <a:effectLst/>
                          <a:latin typeface="Calibri"/>
                        </a:rPr>
                        <a:t>PERIODICIDAD REUNIONES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804517">
                <a:tc rowSpan="2">
                  <a:txBody>
                    <a:bodyPr/>
                    <a:lstStyle/>
                    <a:p>
                      <a:pPr algn="ctr" fontAlgn="ctr"/>
                      <a:r>
                        <a:rPr lang="es-CO" sz="1000" b="0" i="0" u="none" strike="noStrike" dirty="0">
                          <a:solidFill>
                            <a:srgbClr val="000000"/>
                          </a:solidFill>
                          <a:effectLst/>
                          <a:latin typeface="Calibri"/>
                        </a:rPr>
                        <a:t>1</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fontAlgn="ctr"/>
                      <a:r>
                        <a:rPr lang="es-CO" sz="1000" b="0" i="0" u="none" strike="noStrike" dirty="0">
                          <a:solidFill>
                            <a:srgbClr val="000000"/>
                          </a:solidFill>
                          <a:effectLst/>
                          <a:latin typeface="Calibri"/>
                        </a:rPr>
                        <a:t>Necesidades y </a:t>
                      </a:r>
                      <a:r>
                        <a:rPr lang="es-CO" sz="1000" b="0" i="0" u="none" strike="noStrike" dirty="0" smtClean="0">
                          <a:solidFill>
                            <a:srgbClr val="000000"/>
                          </a:solidFill>
                          <a:effectLst/>
                          <a:latin typeface="Calibri"/>
                        </a:rPr>
                        <a:t>Expectativas </a:t>
                      </a:r>
                      <a:r>
                        <a:rPr lang="es-CO" sz="1000" b="0" i="0" u="none" strike="noStrike" dirty="0">
                          <a:solidFill>
                            <a:srgbClr val="000000"/>
                          </a:solidFill>
                          <a:effectLst/>
                          <a:latin typeface="Calibri"/>
                        </a:rPr>
                        <a:t>del Cliente externo</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La meta de este eje es:  Identificar, Satisfacer y exceder las  expectativas y necesidades de los usuarios.</a:t>
                      </a:r>
                      <a:br>
                        <a:rPr lang="es-CO" sz="1000" b="0" i="0" u="none" strike="noStrike" dirty="0">
                          <a:solidFill>
                            <a:srgbClr val="000000"/>
                          </a:solidFill>
                          <a:effectLst/>
                          <a:latin typeface="Calibri"/>
                        </a:rPr>
                      </a:br>
                      <a:r>
                        <a:rPr lang="es-CO" sz="1000" b="0" i="0" u="none" strike="noStrike" dirty="0">
                          <a:solidFill>
                            <a:srgbClr val="000000"/>
                          </a:solidFill>
                          <a:effectLst/>
                          <a:latin typeface="Calibri"/>
                        </a:rPr>
                        <a:t>Contamos como elemento de partida la encuesta de 2018 sobre la medición de expectativas y necesidades y a partir de estos resultados se han tomado algunas decisiones.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Actualizar la encuesta de identificación de necesidades y expectativas del usuario 2021</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a:rPr>
                        <a:t>Bimestral</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5136">
                <a:tc vMerge="1">
                  <a:txBody>
                    <a:bodyPr/>
                    <a:lstStyle/>
                    <a:p>
                      <a:endParaRPr lang="es-CO"/>
                    </a:p>
                  </a:txBody>
                  <a:tcPr/>
                </a:tc>
                <a:tc vMerge="1">
                  <a:txBody>
                    <a:bodyPr/>
                    <a:lstStyle/>
                    <a:p>
                      <a:endParaRPr lang="es-CO"/>
                    </a:p>
                  </a:txBody>
                  <a:tcPr/>
                </a:tc>
                <a:tc>
                  <a:txBody>
                    <a:bodyPr/>
                    <a:lstStyle/>
                    <a:p>
                      <a:pPr algn="ctr" fontAlgn="ctr"/>
                      <a:r>
                        <a:rPr lang="es-CO" sz="1000" b="0" i="0" u="none" strike="noStrike" dirty="0">
                          <a:solidFill>
                            <a:srgbClr val="000000"/>
                          </a:solidFill>
                          <a:effectLst/>
                          <a:latin typeface="Calibri"/>
                        </a:rPr>
                        <a:t>Se adiciona a esta línea un listado de necesidades identificadas por el grupo de trabajo social en diciembre 2020  sobre necesidades actuales observadas  y sobre las cuales se pretende sean abordadas por el EMI (Reunión pendiente)</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Exponer en el Equipo de Mejoramiento Institucional las necesidades observadas y evaluar posibles intervenciones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a:rPr>
                        <a:t>Bimestral</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3279">
                <a:tc>
                  <a:txBody>
                    <a:bodyPr/>
                    <a:lstStyle/>
                    <a:p>
                      <a:pPr algn="ctr" fontAlgn="ctr"/>
                      <a:r>
                        <a:rPr lang="es-CO" sz="1000" b="0" i="0" u="none" strike="noStrike" dirty="0">
                          <a:solidFill>
                            <a:srgbClr val="000000"/>
                          </a:solidFill>
                          <a:effectLst/>
                          <a:latin typeface="Calibri"/>
                        </a:rPr>
                        <a:t>2</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0" i="0" u="none" strike="noStrike" dirty="0">
                          <a:solidFill>
                            <a:srgbClr val="000000"/>
                          </a:solidFill>
                          <a:effectLst/>
                          <a:latin typeface="Calibri"/>
                        </a:rPr>
                        <a:t>Evaluación de resultados de mediciones del Modelo de Atención SOICAFE en los componentes de Calidez, Amabilidad e Información </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Si bien desde el Programa de Humanización se evalúa el DAR donde se incluyen estos componentes, pudiera definirse como una línea del eje, en consideración que son momentos de verdad de cara al usuario de primera línea sobre la cual se sustenta en mediciones la calidez, la amabilidad y el </a:t>
                      </a:r>
                      <a:r>
                        <a:rPr lang="es-CO" sz="1000" b="0" i="0" u="none" strike="noStrike" dirty="0" err="1">
                          <a:solidFill>
                            <a:srgbClr val="000000"/>
                          </a:solidFill>
                          <a:effectLst/>
                          <a:latin typeface="Calibri"/>
                        </a:rPr>
                        <a:t>el</a:t>
                      </a:r>
                      <a:r>
                        <a:rPr lang="es-CO" sz="1000" b="0" i="0" u="none" strike="noStrike" dirty="0">
                          <a:solidFill>
                            <a:srgbClr val="000000"/>
                          </a:solidFill>
                          <a:effectLst/>
                          <a:latin typeface="Calibri"/>
                        </a:rPr>
                        <a:t> resultado de la aplicación de los protocolos de bienvenida y de Información Médica.  </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Realizar una evaluación macro institucional de los resultados de las mediciones sobre calidez, amabilidad e información, dar recomendaciones y proponer estrategias para mejorar resultados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a:rPr>
                        <a:t>Bimestral</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2040">
                <a:tc>
                  <a:txBody>
                    <a:bodyPr/>
                    <a:lstStyle/>
                    <a:p>
                      <a:pPr algn="ctr" fontAlgn="ctr"/>
                      <a:r>
                        <a:rPr lang="es-CO" sz="1000" b="0" i="0" u="none" strike="noStrike" dirty="0">
                          <a:solidFill>
                            <a:srgbClr val="000000"/>
                          </a:solidFill>
                          <a:effectLst/>
                          <a:latin typeface="Calibri"/>
                        </a:rPr>
                        <a:t>3</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0" i="0" u="none" strike="noStrike" dirty="0">
                          <a:solidFill>
                            <a:srgbClr val="000000"/>
                          </a:solidFill>
                          <a:effectLst/>
                          <a:latin typeface="Calibri"/>
                        </a:rPr>
                        <a:t>Evaluación de resultados del Ciclo del Trámite de PQRSF</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Se incluye como línea del eje, en consideración de contar con una instancia conformada por un equipo (eje) que evalúe y esté pendiente del cumplimiento y método establecido para las PQRSF</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Realizar evaluación de los indicadores de resultados, proponer plan de choque para la ponerse al día en las respuestas  y evaluar cumplimiento a las directrices establecidas en los procedimientos por parte de los líderes y responsables de respuestas </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Calibri"/>
                        </a:rPr>
                        <a:t>Bimestral</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4517">
                <a:tc>
                  <a:txBody>
                    <a:bodyPr/>
                    <a:lstStyle/>
                    <a:p>
                      <a:pPr algn="ctr" fontAlgn="ctr"/>
                      <a:r>
                        <a:rPr lang="es-CO" sz="1000" b="0" i="0" u="none" strike="noStrike" dirty="0">
                          <a:solidFill>
                            <a:srgbClr val="000000"/>
                          </a:solidFill>
                          <a:effectLst/>
                          <a:latin typeface="Calibri"/>
                        </a:rPr>
                        <a:t>4</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000" b="0" i="0" u="none" strike="noStrike">
                          <a:solidFill>
                            <a:srgbClr val="000000"/>
                          </a:solidFill>
                          <a:effectLst/>
                          <a:latin typeface="Calibri"/>
                        </a:rPr>
                        <a:t>Interactuar con el Programa de Humanización</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a:rPr>
                        <a:t>Interactuar con el Programa de Humanización en el componente de Bienestar del DA y discutir enfoques conjuntos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Revisión conjunta de resultados del Programa de Humanización, generación de recomendaciones y estrategias de acciones centradas en el usuario </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dirty="0">
                          <a:solidFill>
                            <a:srgbClr val="000000"/>
                          </a:solidFill>
                          <a:effectLst/>
                          <a:latin typeface="Calibri"/>
                        </a:rPr>
                        <a:t>Bimestral</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755">
                <a:tc>
                  <a:txBody>
                    <a:bodyPr/>
                    <a:lstStyle/>
                    <a:p>
                      <a:pPr algn="ctr" fontAlgn="ctr"/>
                      <a:r>
                        <a:rPr lang="es-CO" sz="1000" b="0" i="0" u="none" strike="noStrike" dirty="0">
                          <a:solidFill>
                            <a:srgbClr val="000000"/>
                          </a:solidFill>
                          <a:effectLst/>
                          <a:latin typeface="Calibri"/>
                        </a:rPr>
                        <a:t>5</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000" b="0" i="0" u="none" strike="noStrike">
                          <a:solidFill>
                            <a:srgbClr val="000000"/>
                          </a:solidFill>
                          <a:effectLst/>
                          <a:latin typeface="Calibri"/>
                        </a:rPr>
                        <a:t>Seguimiento Transversal a OM relacionadas con las líneas de intervención</a:t>
                      </a:r>
                    </a:p>
                  </a:txBody>
                  <a:tcPr marL="7279" marR="7279" marT="727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Se debe monitorizar el cumplimiento de las OM relacionadas con las líneas de intervención definidas</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a:solidFill>
                            <a:srgbClr val="000000"/>
                          </a:solidFill>
                          <a:effectLst/>
                          <a:latin typeface="Calibri"/>
                        </a:rPr>
                        <a:t>Alinear el desarrollo de las líneas con las OM definidas en el ejercicio de la autoevaluación</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1000" b="0" i="0" u="none" strike="noStrike" dirty="0">
                          <a:solidFill>
                            <a:srgbClr val="000000"/>
                          </a:solidFill>
                          <a:effectLst/>
                          <a:latin typeface="Calibri"/>
                        </a:rPr>
                        <a:t>Bimestral</a:t>
                      </a:r>
                    </a:p>
                  </a:txBody>
                  <a:tcPr marL="7279" marR="7279" marT="72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243764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3314</TotalTime>
  <Words>1014</Words>
  <Application>Microsoft Office PowerPoint</Application>
  <PresentationFormat>Personalizado</PresentationFormat>
  <Paragraphs>199</Paragraphs>
  <Slides>11</Slides>
  <Notes>1</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Silvia Martin</dc:creator>
  <cp:lastModifiedBy>husda</cp:lastModifiedBy>
  <cp:revision>231</cp:revision>
  <cp:lastPrinted>2021-02-03T17:54:30Z</cp:lastPrinted>
  <dcterms:created xsi:type="dcterms:W3CDTF">2019-01-15T19:35:46Z</dcterms:created>
  <dcterms:modified xsi:type="dcterms:W3CDTF">2021-03-12T12:59:34Z</dcterms:modified>
</cp:coreProperties>
</file>